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7"/>
  </p:notesMasterIdLst>
  <p:handoutMasterIdLst>
    <p:handoutMasterId r:id="rId18"/>
  </p:handoutMasterIdLst>
  <p:sldIdLst>
    <p:sldId id="256" r:id="rId2"/>
    <p:sldId id="268" r:id="rId3"/>
    <p:sldId id="257" r:id="rId4"/>
    <p:sldId id="258" r:id="rId5"/>
    <p:sldId id="259" r:id="rId6"/>
    <p:sldId id="260" r:id="rId7"/>
    <p:sldId id="261" r:id="rId8"/>
    <p:sldId id="262" r:id="rId9"/>
    <p:sldId id="264" r:id="rId10"/>
    <p:sldId id="265" r:id="rId11"/>
    <p:sldId id="266" r:id="rId12"/>
    <p:sldId id="267" r:id="rId13"/>
    <p:sldId id="263" r:id="rId14"/>
    <p:sldId id="270" r:id="rId15"/>
    <p:sldId id="269" r:id="rId1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71159" autoAdjust="0"/>
  </p:normalViewPr>
  <p:slideViewPr>
    <p:cSldViewPr>
      <p:cViewPr varScale="1">
        <p:scale>
          <a:sx n="63" d="100"/>
          <a:sy n="63" d="100"/>
        </p:scale>
        <p:origin x="77" y="53"/>
      </p:cViewPr>
      <p:guideLst>
        <p:guide orient="horz" pos="2160"/>
        <p:guide pos="2880"/>
      </p:guideLst>
    </p:cSldViewPr>
  </p:slideViewPr>
  <p:outlineViewPr>
    <p:cViewPr>
      <p:scale>
        <a:sx n="33" d="100"/>
        <a:sy n="33" d="100"/>
      </p:scale>
      <p:origin x="0" y="6948"/>
    </p:cViewPr>
  </p:outlineViewPr>
  <p:notesTextViewPr>
    <p:cViewPr>
      <p:scale>
        <a:sx n="100" d="100"/>
        <a:sy n="100" d="100"/>
      </p:scale>
      <p:origin x="0" y="0"/>
    </p:cViewPr>
  </p:notesTextViewPr>
  <p:notesViewPr>
    <p:cSldViewPr>
      <p:cViewPr varScale="1">
        <p:scale>
          <a:sx n="69" d="100"/>
          <a:sy n="69" d="100"/>
        </p:scale>
        <p:origin x="-3318" y="-1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1344" y="0"/>
            <a:ext cx="3037840" cy="464820"/>
          </a:xfrm>
          <a:prstGeom prst="rect">
            <a:avLst/>
          </a:prstGeom>
        </p:spPr>
        <p:txBody>
          <a:bodyPr vert="horz" lIns="93177" tIns="46589" rIns="93177" bIns="46589" rtlCol="0"/>
          <a:lstStyle>
            <a:lvl1pPr algn="r">
              <a:defRPr sz="1200"/>
            </a:lvl1pPr>
          </a:lstStyle>
          <a:p>
            <a:fld id="{D39C2DD6-6147-410E-AF06-4816E177CB0C}" type="datetimeFigureOut">
              <a:rPr lang="en-US" smtClean="0"/>
              <a:pPr/>
              <a:t>1/8/2016</a:t>
            </a:fld>
            <a:endParaRPr lang="en-US"/>
          </a:p>
        </p:txBody>
      </p:sp>
      <p:sp>
        <p:nvSpPr>
          <p:cNvPr id="4" name="Footer Placeholder 3"/>
          <p:cNvSpPr>
            <a:spLocks noGrp="1"/>
          </p:cNvSpPr>
          <p:nvPr>
            <p:ph type="ftr" sz="quarter" idx="2"/>
          </p:nvPr>
        </p:nvSpPr>
        <p:spPr>
          <a:xfrm>
            <a:off x="0" y="8829429"/>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1344" y="8829429"/>
            <a:ext cx="3037840" cy="464820"/>
          </a:xfrm>
          <a:prstGeom prst="rect">
            <a:avLst/>
          </a:prstGeom>
        </p:spPr>
        <p:txBody>
          <a:bodyPr vert="horz" lIns="93177" tIns="46589" rIns="93177" bIns="46589" rtlCol="0" anchor="b"/>
          <a:lstStyle>
            <a:lvl1pPr algn="r">
              <a:defRPr sz="1200"/>
            </a:lvl1pPr>
          </a:lstStyle>
          <a:p>
            <a:fld id="{E09C4D55-8B57-483F-9D9A-C2BAED902F75}" type="slidenum">
              <a:rPr lang="en-US" smtClean="0"/>
              <a:pPr/>
              <a:t>‹#›</a:t>
            </a:fld>
            <a:endParaRPr lang="en-US"/>
          </a:p>
        </p:txBody>
      </p:sp>
    </p:spTree>
    <p:extLst>
      <p:ext uri="{BB962C8B-B14F-4D97-AF65-F5344CB8AC3E}">
        <p14:creationId xmlns:p14="http://schemas.microsoft.com/office/powerpoint/2010/main" val="29851453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93177" tIns="46589" rIns="93177" bIns="46589" rtlCol="0"/>
          <a:lstStyle>
            <a:lvl1pPr algn="r">
              <a:defRPr sz="1200"/>
            </a:lvl1pPr>
          </a:lstStyle>
          <a:p>
            <a:fld id="{FB08CC77-84D3-4843-8398-20F3103FBEE0}" type="datetimeFigureOut">
              <a:rPr lang="en-US" smtClean="0"/>
              <a:pPr/>
              <a:t>1/8/2016</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9"/>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CE42B81-8A31-4A14-8891-B8E11F272D7A}" type="slidenum">
              <a:rPr lang="en-US" smtClean="0"/>
              <a:pPr/>
              <a:t>‹#›</a:t>
            </a:fld>
            <a:endParaRPr lang="en-US"/>
          </a:p>
        </p:txBody>
      </p:sp>
    </p:spTree>
    <p:extLst>
      <p:ext uri="{BB962C8B-B14F-4D97-AF65-F5344CB8AC3E}">
        <p14:creationId xmlns:p14="http://schemas.microsoft.com/office/powerpoint/2010/main" val="13362783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SPF Model was also used for the activities</a:t>
            </a:r>
            <a:r>
              <a:rPr lang="en-US" baseline="0" dirty="0" smtClean="0"/>
              <a:t> of the Community Alcohol Coalition. </a:t>
            </a:r>
            <a:endParaRPr lang="en-US" dirty="0"/>
          </a:p>
        </p:txBody>
      </p:sp>
      <p:sp>
        <p:nvSpPr>
          <p:cNvPr id="4" name="Slide Number Placeholder 3"/>
          <p:cNvSpPr>
            <a:spLocks noGrp="1"/>
          </p:cNvSpPr>
          <p:nvPr>
            <p:ph type="sldNum" sz="quarter" idx="10"/>
          </p:nvPr>
        </p:nvSpPr>
        <p:spPr/>
        <p:txBody>
          <a:bodyPr/>
          <a:lstStyle/>
          <a:p>
            <a:fld id="{BCE42B81-8A31-4A14-8891-B8E11F272D7A}" type="slidenum">
              <a:rPr lang="en-US" smtClean="0"/>
              <a:pPr/>
              <a:t>2</a:t>
            </a:fld>
            <a:endParaRPr lang="en-US"/>
          </a:p>
        </p:txBody>
      </p:sp>
    </p:spTree>
    <p:extLst>
      <p:ext uri="{BB962C8B-B14F-4D97-AF65-F5344CB8AC3E}">
        <p14:creationId xmlns:p14="http://schemas.microsoft.com/office/powerpoint/2010/main" val="35142602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dirty="0" smtClean="0"/>
              <a:t>ASSESSMENT-This step involves the collection of data to identify and prioritize problems within a geographic area, as well as an assessment of resources and readiness within the community to address needs and gaps.</a:t>
            </a:r>
          </a:p>
          <a:p>
            <a:endParaRPr lang="en-US" dirty="0" smtClean="0"/>
          </a:p>
          <a:p>
            <a:r>
              <a:rPr lang="en-US" dirty="0" smtClean="0"/>
              <a:t>*Remind</a:t>
            </a:r>
            <a:r>
              <a:rPr lang="en-US" baseline="0" dirty="0" smtClean="0"/>
              <a:t> the group how the assessment was conducted: Reviewed of quantitative and qualitative data, 25 key informant interviews, 7 focus groups that were conducted when we contacted with Health Resource in Action and  we also looked at data from the Maryland Public Opinion Survey on </a:t>
            </a:r>
            <a:r>
              <a:rPr lang="en-US" baseline="0" dirty="0" err="1" smtClean="0"/>
              <a:t>Opioids</a:t>
            </a:r>
            <a:r>
              <a:rPr lang="en-US" baseline="0" dirty="0" smtClean="0"/>
              <a:t> and Youth Risk Behavior Survey(YRBS)</a:t>
            </a:r>
          </a:p>
          <a:p>
            <a:r>
              <a:rPr lang="en-US" baseline="0" dirty="0" smtClean="0"/>
              <a:t> </a:t>
            </a:r>
            <a:endParaRPr lang="en-US" dirty="0" smtClean="0"/>
          </a:p>
          <a:p>
            <a:r>
              <a:rPr lang="en-US" dirty="0" smtClean="0"/>
              <a:t>*</a:t>
            </a:r>
            <a:r>
              <a:rPr lang="en-US" baseline="0" dirty="0" smtClean="0"/>
              <a:t>The community perceptions were </a:t>
            </a:r>
          </a:p>
          <a:p>
            <a:endParaRPr lang="en-US" dirty="0"/>
          </a:p>
        </p:txBody>
      </p:sp>
      <p:sp>
        <p:nvSpPr>
          <p:cNvPr id="4" name="Slide Number Placeholder 3"/>
          <p:cNvSpPr>
            <a:spLocks noGrp="1"/>
          </p:cNvSpPr>
          <p:nvPr>
            <p:ph type="sldNum" sz="quarter" idx="10"/>
          </p:nvPr>
        </p:nvSpPr>
        <p:spPr/>
        <p:txBody>
          <a:bodyPr/>
          <a:lstStyle/>
          <a:p>
            <a:fld id="{BCE42B81-8A31-4A14-8891-B8E11F272D7A}" type="slidenum">
              <a:rPr lang="en-US" smtClean="0"/>
              <a:pPr/>
              <a:t>3</a:t>
            </a:fld>
            <a:endParaRPr lang="en-US"/>
          </a:p>
        </p:txBody>
      </p:sp>
    </p:spTree>
    <p:extLst>
      <p:ext uri="{BB962C8B-B14F-4D97-AF65-F5344CB8AC3E}">
        <p14:creationId xmlns:p14="http://schemas.microsoft.com/office/powerpoint/2010/main" val="4406521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Changeability Assessment is a tool that we used to help us identify</a:t>
            </a:r>
          </a:p>
          <a:p>
            <a:r>
              <a:rPr lang="en-US" baseline="0" dirty="0" smtClean="0"/>
              <a:t> </a:t>
            </a:r>
          </a:p>
          <a:p>
            <a:pPr>
              <a:buFont typeface="Arial" pitchFamily="34" charset="0"/>
              <a:buChar char="•"/>
            </a:pPr>
            <a:r>
              <a:rPr lang="en-US" baseline="0" dirty="0" smtClean="0"/>
              <a:t>which contributing factors are most important to addressing </a:t>
            </a:r>
            <a:r>
              <a:rPr lang="en-US" baseline="0" dirty="0" err="1" smtClean="0"/>
              <a:t>opioid</a:t>
            </a:r>
            <a:r>
              <a:rPr lang="en-US" baseline="0" dirty="0" smtClean="0"/>
              <a:t> misuse in St. Mary’s County</a:t>
            </a:r>
          </a:p>
          <a:p>
            <a:pPr>
              <a:buFont typeface="Arial" pitchFamily="34" charset="0"/>
              <a:buChar char="•"/>
            </a:pPr>
            <a:r>
              <a:rPr lang="en-US" baseline="0" dirty="0" smtClean="0"/>
              <a:t> which factors  are more likely to change in response to our efforts.  </a:t>
            </a:r>
            <a:endParaRPr lang="en-US" dirty="0"/>
          </a:p>
        </p:txBody>
      </p:sp>
      <p:sp>
        <p:nvSpPr>
          <p:cNvPr id="4" name="Slide Number Placeholder 3"/>
          <p:cNvSpPr>
            <a:spLocks noGrp="1"/>
          </p:cNvSpPr>
          <p:nvPr>
            <p:ph type="sldNum" sz="quarter" idx="10"/>
          </p:nvPr>
        </p:nvSpPr>
        <p:spPr/>
        <p:txBody>
          <a:bodyPr/>
          <a:lstStyle/>
          <a:p>
            <a:fld id="{BCE42B81-8A31-4A14-8891-B8E11F272D7A}" type="slidenum">
              <a:rPr lang="en-US" smtClean="0"/>
              <a:pPr/>
              <a:t>4</a:t>
            </a:fld>
            <a:endParaRPr lang="en-US"/>
          </a:p>
        </p:txBody>
      </p:sp>
    </p:spTree>
    <p:extLst>
      <p:ext uri="{BB962C8B-B14F-4D97-AF65-F5344CB8AC3E}">
        <p14:creationId xmlns:p14="http://schemas.microsoft.com/office/powerpoint/2010/main" val="21292733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STRATEGIC PLANNING- Planning involves the development of a strategic plan that utilizes policies, programs, and practices to address the evidence-identified factors that contribute to a community issue.</a:t>
            </a:r>
          </a:p>
          <a:p>
            <a:endParaRPr lang="en-US" dirty="0" smtClean="0"/>
          </a:p>
          <a:p>
            <a:r>
              <a:rPr lang="en-US" dirty="0" smtClean="0"/>
              <a:t>*If you use the terms Intervening Variable and Contributing Factor</a:t>
            </a:r>
            <a:r>
              <a:rPr lang="en-US" baseline="0" dirty="0" smtClean="0"/>
              <a:t> – make sure you can explain what that means to a group that isn’t SPF savvy* </a:t>
            </a:r>
            <a:endParaRPr lang="en-US" dirty="0"/>
          </a:p>
        </p:txBody>
      </p:sp>
      <p:sp>
        <p:nvSpPr>
          <p:cNvPr id="4" name="Slide Number Placeholder 3"/>
          <p:cNvSpPr>
            <a:spLocks noGrp="1"/>
          </p:cNvSpPr>
          <p:nvPr>
            <p:ph type="sldNum" sz="quarter" idx="10"/>
          </p:nvPr>
        </p:nvSpPr>
        <p:spPr/>
        <p:txBody>
          <a:bodyPr/>
          <a:lstStyle/>
          <a:p>
            <a:fld id="{BCE42B81-8A31-4A14-8891-B8E11F272D7A}" type="slidenum">
              <a:rPr lang="en-US" smtClean="0"/>
              <a:pPr/>
              <a:t>5</a:t>
            </a:fld>
            <a:endParaRPr lang="en-US"/>
          </a:p>
        </p:txBody>
      </p:sp>
    </p:spTree>
    <p:extLst>
      <p:ext uri="{BB962C8B-B14F-4D97-AF65-F5344CB8AC3E}">
        <p14:creationId xmlns:p14="http://schemas.microsoft.com/office/powerpoint/2010/main" val="33721234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IMPLEMENTATION-This step involves the implementation of strategies or programs identified in the strategic plan.</a:t>
            </a:r>
            <a:endParaRPr lang="en-US" dirty="0"/>
          </a:p>
        </p:txBody>
      </p:sp>
      <p:sp>
        <p:nvSpPr>
          <p:cNvPr id="4" name="Slide Number Placeholder 3"/>
          <p:cNvSpPr>
            <a:spLocks noGrp="1"/>
          </p:cNvSpPr>
          <p:nvPr>
            <p:ph type="sldNum" sz="quarter" idx="10"/>
          </p:nvPr>
        </p:nvSpPr>
        <p:spPr/>
        <p:txBody>
          <a:bodyPr/>
          <a:lstStyle/>
          <a:p>
            <a:fld id="{BCE42B81-8A31-4A14-8891-B8E11F272D7A}" type="slidenum">
              <a:rPr lang="en-US" smtClean="0"/>
              <a:pPr/>
              <a:t>6</a:t>
            </a:fld>
            <a:endParaRPr lang="en-US"/>
          </a:p>
        </p:txBody>
      </p:sp>
    </p:spTree>
    <p:extLst>
      <p:ext uri="{BB962C8B-B14F-4D97-AF65-F5344CB8AC3E}">
        <p14:creationId xmlns:p14="http://schemas.microsoft.com/office/powerpoint/2010/main" val="28337653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Implementation</a:t>
            </a:r>
            <a:r>
              <a:rPr lang="en-US" baseline="0" dirty="0" smtClean="0"/>
              <a:t> cannot be successful without support and capacity! This means </a:t>
            </a:r>
            <a:r>
              <a:rPr lang="en-US" dirty="0" smtClean="0"/>
              <a:t>mobilizing resources within our community by convening key stakeholders, coalitions, and service providers to implement the strategies. </a:t>
            </a:r>
            <a:endParaRPr lang="en-US" dirty="0"/>
          </a:p>
        </p:txBody>
      </p:sp>
      <p:sp>
        <p:nvSpPr>
          <p:cNvPr id="4" name="Slide Number Placeholder 3"/>
          <p:cNvSpPr>
            <a:spLocks noGrp="1"/>
          </p:cNvSpPr>
          <p:nvPr>
            <p:ph type="sldNum" sz="quarter" idx="10"/>
          </p:nvPr>
        </p:nvSpPr>
        <p:spPr/>
        <p:txBody>
          <a:bodyPr/>
          <a:lstStyle/>
          <a:p>
            <a:fld id="{BCE42B81-8A31-4A14-8891-B8E11F272D7A}" type="slidenum">
              <a:rPr lang="en-US" smtClean="0"/>
              <a:pPr/>
              <a:t>13</a:t>
            </a:fld>
            <a:endParaRPr lang="en-US"/>
          </a:p>
        </p:txBody>
      </p:sp>
    </p:spTree>
    <p:extLst>
      <p:ext uri="{BB962C8B-B14F-4D97-AF65-F5344CB8AC3E}">
        <p14:creationId xmlns:p14="http://schemas.microsoft.com/office/powerpoint/2010/main" val="21124821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Evaluation involves measuring the overall impact of the SPF and the specific programs, policies, and practices implemented on the selected outcomes, as well as an assessment of the actual implementation of strategies.</a:t>
            </a:r>
          </a:p>
        </p:txBody>
      </p:sp>
      <p:sp>
        <p:nvSpPr>
          <p:cNvPr id="4" name="Slide Number Placeholder 3"/>
          <p:cNvSpPr>
            <a:spLocks noGrp="1"/>
          </p:cNvSpPr>
          <p:nvPr>
            <p:ph type="sldNum" sz="quarter" idx="10"/>
          </p:nvPr>
        </p:nvSpPr>
        <p:spPr/>
        <p:txBody>
          <a:bodyPr/>
          <a:lstStyle/>
          <a:p>
            <a:fld id="{BCE42B81-8A31-4A14-8891-B8E11F272D7A}" type="slidenum">
              <a:rPr lang="en-US" smtClean="0"/>
              <a:pPr/>
              <a:t>14</a:t>
            </a:fld>
            <a:endParaRPr lang="en-US"/>
          </a:p>
        </p:txBody>
      </p:sp>
    </p:spTree>
    <p:extLst>
      <p:ext uri="{BB962C8B-B14F-4D97-AF65-F5344CB8AC3E}">
        <p14:creationId xmlns:p14="http://schemas.microsoft.com/office/powerpoint/2010/main" val="40794434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BDC11AC9-C735-4A34-864F-F038173DFB0D}" type="datetimeFigureOut">
              <a:rPr lang="en-US" smtClean="0"/>
              <a:pPr/>
              <a:t>1/8/2016</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635E84BB-CB6F-4474-A49B-C0C72C778CEF}"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DC11AC9-C735-4A34-864F-F038173DFB0D}" type="datetimeFigureOut">
              <a:rPr lang="en-US" smtClean="0"/>
              <a:pPr/>
              <a:t>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5E84BB-CB6F-4474-A49B-C0C72C778CE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BDC11AC9-C735-4A34-864F-F038173DFB0D}" type="datetimeFigureOut">
              <a:rPr lang="en-US" smtClean="0"/>
              <a:pPr/>
              <a:t>1/8/2016</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635E84BB-CB6F-4474-A49B-C0C72C778CEF}"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BDC11AC9-C735-4A34-864F-F038173DFB0D}" type="datetimeFigureOut">
              <a:rPr lang="en-US" smtClean="0"/>
              <a:pPr/>
              <a:t>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635E84BB-CB6F-4474-A49B-C0C72C778CEF}"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BDC11AC9-C735-4A34-864F-F038173DFB0D}" type="datetimeFigureOut">
              <a:rPr lang="en-US" smtClean="0"/>
              <a:pPr/>
              <a:t>1/8/2016</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635E84BB-CB6F-4474-A49B-C0C72C778CEF}"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BDC11AC9-C735-4A34-864F-F038173DFB0D}" type="datetimeFigureOut">
              <a:rPr lang="en-US" smtClean="0"/>
              <a:pPr/>
              <a:t>1/8/2016</a:t>
            </a:fld>
            <a:endParaRPr lang="en-US"/>
          </a:p>
        </p:txBody>
      </p:sp>
      <p:sp>
        <p:nvSpPr>
          <p:cNvPr id="10" name="Slide Number Placeholder 9"/>
          <p:cNvSpPr>
            <a:spLocks noGrp="1"/>
          </p:cNvSpPr>
          <p:nvPr>
            <p:ph type="sldNum" sz="quarter" idx="16"/>
          </p:nvPr>
        </p:nvSpPr>
        <p:spPr/>
        <p:txBody>
          <a:bodyPr rtlCol="0"/>
          <a:lstStyle/>
          <a:p>
            <a:fld id="{635E84BB-CB6F-4474-A49B-C0C72C778CEF}"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BDC11AC9-C735-4A34-864F-F038173DFB0D}" type="datetimeFigureOut">
              <a:rPr lang="en-US" smtClean="0"/>
              <a:pPr/>
              <a:t>1/8/2016</a:t>
            </a:fld>
            <a:endParaRPr lang="en-US"/>
          </a:p>
        </p:txBody>
      </p:sp>
      <p:sp>
        <p:nvSpPr>
          <p:cNvPr id="12" name="Slide Number Placeholder 11"/>
          <p:cNvSpPr>
            <a:spLocks noGrp="1"/>
          </p:cNvSpPr>
          <p:nvPr>
            <p:ph type="sldNum" sz="quarter" idx="16"/>
          </p:nvPr>
        </p:nvSpPr>
        <p:spPr/>
        <p:txBody>
          <a:bodyPr rtlCol="0"/>
          <a:lstStyle/>
          <a:p>
            <a:fld id="{635E84BB-CB6F-4474-A49B-C0C72C778CEF}"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DC11AC9-C735-4A34-864F-F038173DFB0D}" type="datetimeFigureOut">
              <a:rPr lang="en-US" smtClean="0"/>
              <a:pPr/>
              <a:t>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635E84BB-CB6F-4474-A49B-C0C72C778CE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C11AC9-C735-4A34-864F-F038173DFB0D}" type="datetimeFigureOut">
              <a:rPr lang="en-US" smtClean="0"/>
              <a:pPr/>
              <a:t>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635E84BB-CB6F-4474-A49B-C0C72C778CE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BDC11AC9-C735-4A34-864F-F038173DFB0D}" type="datetimeFigureOut">
              <a:rPr lang="en-US" smtClean="0"/>
              <a:pPr/>
              <a:t>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635E84BB-CB6F-4474-A49B-C0C72C778CEF}"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BDC11AC9-C735-4A34-864F-F038173DFB0D}" type="datetimeFigureOut">
              <a:rPr lang="en-US" smtClean="0"/>
              <a:pPr/>
              <a:t>1/8/2016</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635E84BB-CB6F-4474-A49B-C0C72C778CEF}"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BDC11AC9-C735-4A34-864F-F038173DFB0D}" type="datetimeFigureOut">
              <a:rPr lang="en-US" smtClean="0"/>
              <a:pPr/>
              <a:t>1/8/2016</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635E84BB-CB6F-4474-A49B-C0C72C778CE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Kendall.E.Wood@medstar.net"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mailto:Jenna.Mulliken@maryland.gov" TargetMode="External"/><Relationship Id="rId7" Type="http://schemas.openxmlformats.org/officeDocument/2006/relationships/hyperlink" Target="mailto:bill@blackcatdesigninc.com" TargetMode="External"/><Relationship Id="rId2" Type="http://schemas.openxmlformats.org/officeDocument/2006/relationships/hyperlink" Target="mailto:Kendall.E.Wood@medstar.net" TargetMode="External"/><Relationship Id="rId1" Type="http://schemas.openxmlformats.org/officeDocument/2006/relationships/slideLayout" Target="../slideLayouts/slideLayout2.xml"/><Relationship Id="rId6" Type="http://schemas.openxmlformats.org/officeDocument/2006/relationships/hyperlink" Target="mailto:fullstridecom@me.com" TargetMode="External"/><Relationship Id="rId5" Type="http://schemas.openxmlformats.org/officeDocument/2006/relationships/hyperlink" Target="mailto:marjorierosensweig@gmail.com" TargetMode="External"/><Relationship Id="rId4" Type="http://schemas.openxmlformats.org/officeDocument/2006/relationships/hyperlink" Target="mailto:Maryellen.Kraese@stmarysmd.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28800"/>
            <a:ext cx="7772400" cy="1470025"/>
          </a:xfrm>
        </p:spPr>
        <p:txBody>
          <a:bodyPr/>
          <a:lstStyle/>
          <a:p>
            <a:r>
              <a:rPr lang="en-US" dirty="0" smtClean="0"/>
              <a:t>Opioid Misuse Prevention Program (OMPP)</a:t>
            </a:r>
            <a:endParaRPr lang="en-US" dirty="0"/>
          </a:p>
        </p:txBody>
      </p:sp>
      <p:sp>
        <p:nvSpPr>
          <p:cNvPr id="3" name="Subtitle 2"/>
          <p:cNvSpPr>
            <a:spLocks noGrp="1"/>
          </p:cNvSpPr>
          <p:nvPr>
            <p:ph type="subTitle" idx="1"/>
          </p:nvPr>
        </p:nvSpPr>
        <p:spPr>
          <a:xfrm>
            <a:off x="1371600" y="4191000"/>
            <a:ext cx="6400800" cy="1752600"/>
          </a:xfrm>
        </p:spPr>
        <p:txBody>
          <a:bodyPr>
            <a:normAutofit fontScale="77500" lnSpcReduction="20000"/>
          </a:bodyPr>
          <a:lstStyle/>
          <a:p>
            <a:endParaRPr lang="en-US" dirty="0" smtClean="0"/>
          </a:p>
          <a:p>
            <a:r>
              <a:rPr lang="en-US" dirty="0" smtClean="0">
                <a:solidFill>
                  <a:schemeClr val="tx1"/>
                </a:solidFill>
              </a:rPr>
              <a:t>By: Kendall Wood </a:t>
            </a:r>
          </a:p>
          <a:p>
            <a:r>
              <a:rPr lang="en-US" dirty="0" smtClean="0">
                <a:solidFill>
                  <a:schemeClr val="tx1"/>
                </a:solidFill>
              </a:rPr>
              <a:t>Program Coordinator </a:t>
            </a:r>
          </a:p>
          <a:p>
            <a:r>
              <a:rPr lang="en-US" dirty="0" smtClean="0">
                <a:solidFill>
                  <a:schemeClr val="tx1"/>
                </a:solidFill>
              </a:rPr>
              <a:t>Email: </a:t>
            </a:r>
            <a:r>
              <a:rPr lang="en-US" dirty="0" smtClean="0">
                <a:solidFill>
                  <a:schemeClr val="tx1"/>
                </a:solidFill>
                <a:hlinkClick r:id="rId2"/>
              </a:rPr>
              <a:t>Kendall.E.Wood@medstar.net</a:t>
            </a:r>
            <a:endParaRPr lang="en-US" dirty="0" smtClean="0">
              <a:solidFill>
                <a:schemeClr val="tx1"/>
              </a:solidFill>
            </a:endParaRPr>
          </a:p>
          <a:p>
            <a:r>
              <a:rPr lang="en-US" dirty="0" smtClean="0">
                <a:solidFill>
                  <a:schemeClr val="tx1"/>
                </a:solidFill>
              </a:rPr>
              <a:t>Phone: 240-434-7659</a:t>
            </a:r>
            <a:endParaRPr lang="en-US"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cstate="print"/>
          <a:srcRect/>
          <a:stretch>
            <a:fillRect/>
          </a:stretch>
        </p:blipFill>
        <p:spPr bwMode="auto">
          <a:xfrm>
            <a:off x="304800" y="457200"/>
            <a:ext cx="3733800" cy="4998671"/>
          </a:xfrm>
          <a:prstGeom prst="rect">
            <a:avLst/>
          </a:prstGeom>
          <a:noFill/>
          <a:ln w="9525">
            <a:noFill/>
            <a:miter lim="800000"/>
            <a:headEnd/>
            <a:tailEnd/>
          </a:ln>
        </p:spPr>
      </p:pic>
      <p:pic>
        <p:nvPicPr>
          <p:cNvPr id="2053" name="Picture 5" descr="V:\Health connections\22 MSPF and Prevention Services Grants\St. Marys OMPP\Marketing\NewProofs(10-9-15)\FlyerTemplate(LargeHeader).jpg"/>
          <p:cNvPicPr>
            <a:picLocks noChangeAspect="1" noChangeArrowheads="1"/>
          </p:cNvPicPr>
          <p:nvPr/>
        </p:nvPicPr>
        <p:blipFill>
          <a:blip r:embed="rId3" cstate="print"/>
          <a:srcRect/>
          <a:stretch>
            <a:fillRect/>
          </a:stretch>
        </p:blipFill>
        <p:spPr bwMode="auto">
          <a:xfrm>
            <a:off x="4267200" y="3200400"/>
            <a:ext cx="2531918" cy="3276600"/>
          </a:xfrm>
          <a:prstGeom prst="rect">
            <a:avLst/>
          </a:prstGeom>
          <a:noFill/>
        </p:spPr>
      </p:pic>
      <p:pic>
        <p:nvPicPr>
          <p:cNvPr id="2054" name="Picture 6" descr="V:\Health connections\22 MSPF and Prevention Services Grants\St. Marys OMPP\Marketing\NewProofs(10-9-15)\FlyerTempl(SmallHeader).jpg"/>
          <p:cNvPicPr>
            <a:picLocks noChangeAspect="1" noChangeArrowheads="1"/>
          </p:cNvPicPr>
          <p:nvPr/>
        </p:nvPicPr>
        <p:blipFill>
          <a:blip r:embed="rId4" cstate="print"/>
          <a:srcRect/>
          <a:stretch>
            <a:fillRect/>
          </a:stretch>
        </p:blipFill>
        <p:spPr bwMode="auto">
          <a:xfrm>
            <a:off x="6705600" y="152400"/>
            <a:ext cx="2296391" cy="2971800"/>
          </a:xfrm>
          <a:prstGeom prst="rect">
            <a:avLst/>
          </a:prstGeom>
          <a:noFill/>
        </p:spPr>
      </p:pic>
      <p:sp>
        <p:nvSpPr>
          <p:cNvPr id="13" name="TextBox 12"/>
          <p:cNvSpPr txBox="1"/>
          <p:nvPr/>
        </p:nvSpPr>
        <p:spPr>
          <a:xfrm>
            <a:off x="228600" y="5715000"/>
            <a:ext cx="3886200" cy="646331"/>
          </a:xfrm>
          <a:prstGeom prst="rect">
            <a:avLst/>
          </a:prstGeom>
          <a:noFill/>
        </p:spPr>
        <p:txBody>
          <a:bodyPr wrap="square" rtlCol="0">
            <a:spAutoFit/>
          </a:bodyPr>
          <a:lstStyle/>
          <a:p>
            <a:r>
              <a:rPr lang="en-US" dirty="0" smtClean="0"/>
              <a:t>Poster that includes Prescription  Drop box information </a:t>
            </a:r>
            <a:endParaRPr lang="en-US" dirty="0"/>
          </a:p>
        </p:txBody>
      </p:sp>
      <p:sp>
        <p:nvSpPr>
          <p:cNvPr id="15" name="TextBox 14"/>
          <p:cNvSpPr txBox="1"/>
          <p:nvPr/>
        </p:nvSpPr>
        <p:spPr>
          <a:xfrm>
            <a:off x="4419600" y="1219200"/>
            <a:ext cx="2286000" cy="1077218"/>
          </a:xfrm>
          <a:prstGeom prst="rect">
            <a:avLst/>
          </a:prstGeom>
          <a:noFill/>
        </p:spPr>
        <p:txBody>
          <a:bodyPr wrap="square" rtlCol="0">
            <a:spAutoFit/>
          </a:bodyPr>
          <a:lstStyle/>
          <a:p>
            <a:r>
              <a:rPr lang="en-US" sz="1600" dirty="0" smtClean="0"/>
              <a:t>Flyer template for announcements, </a:t>
            </a:r>
            <a:r>
              <a:rPr lang="en-US" sz="1600" dirty="0"/>
              <a:t>information and </a:t>
            </a:r>
          </a:p>
          <a:p>
            <a:r>
              <a:rPr lang="en-US" sz="1600" dirty="0"/>
              <a:t>education efforts, etc</a:t>
            </a:r>
            <a:r>
              <a:rPr lang="en-US" sz="1600" dirty="0" smtClean="0"/>
              <a:t>. </a:t>
            </a:r>
            <a:endParaRPr lang="en-US" sz="16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pic>
        <p:nvPicPr>
          <p:cNvPr id="4" name="Picture 3" descr="V:\Health connections\22 MSPF and Prevention Services Grants\St. Marys OMPP\Marketing\jpeg files\PharmInsertCard-side1.jpg"/>
          <p:cNvPicPr/>
          <p:nvPr/>
        </p:nvPicPr>
        <p:blipFill>
          <a:blip r:embed="rId2" cstate="print"/>
          <a:srcRect/>
          <a:stretch>
            <a:fillRect/>
          </a:stretch>
        </p:blipFill>
        <p:spPr bwMode="auto">
          <a:xfrm>
            <a:off x="762000" y="1295400"/>
            <a:ext cx="2667000" cy="5105400"/>
          </a:xfrm>
          <a:prstGeom prst="rect">
            <a:avLst/>
          </a:prstGeom>
          <a:noFill/>
          <a:ln w="9525">
            <a:noFill/>
            <a:miter lim="800000"/>
            <a:headEnd/>
            <a:tailEnd/>
          </a:ln>
        </p:spPr>
      </p:pic>
      <p:pic>
        <p:nvPicPr>
          <p:cNvPr id="5" name="Picture 4" descr="V:\Health connections\22 MSPF and Prevention Services Grants\St. Marys OMPP\Marketing\jpeg files\PharmInsertCard-side2.jpg"/>
          <p:cNvPicPr/>
          <p:nvPr/>
        </p:nvPicPr>
        <p:blipFill>
          <a:blip r:embed="rId3" cstate="print"/>
          <a:srcRect/>
          <a:stretch>
            <a:fillRect/>
          </a:stretch>
        </p:blipFill>
        <p:spPr bwMode="auto">
          <a:xfrm>
            <a:off x="4876800" y="1219200"/>
            <a:ext cx="2667000" cy="5181600"/>
          </a:xfrm>
          <a:prstGeom prst="rect">
            <a:avLst/>
          </a:prstGeom>
          <a:noFill/>
          <a:ln w="9525">
            <a:noFill/>
            <a:miter lim="800000"/>
            <a:headEnd/>
            <a:tailEnd/>
          </a:ln>
        </p:spPr>
      </p:pic>
      <p:sp>
        <p:nvSpPr>
          <p:cNvPr id="6" name="Rectangle 5"/>
          <p:cNvSpPr/>
          <p:nvPr/>
        </p:nvSpPr>
        <p:spPr>
          <a:xfrm>
            <a:off x="914400" y="381000"/>
            <a:ext cx="6324600" cy="707886"/>
          </a:xfrm>
          <a:prstGeom prst="rect">
            <a:avLst/>
          </a:prstGeom>
        </p:spPr>
        <p:txBody>
          <a:bodyPr wrap="square">
            <a:spAutoFit/>
          </a:bodyPr>
          <a:lstStyle/>
          <a:p>
            <a:pPr algn="ctr"/>
            <a:r>
              <a:rPr lang="en-US" sz="2000" dirty="0"/>
              <a:t> Pharmacy Insert </a:t>
            </a:r>
            <a:r>
              <a:rPr lang="en-US" sz="2000" dirty="0" smtClean="0"/>
              <a:t>Card</a:t>
            </a:r>
            <a:endParaRPr lang="en-US" sz="2000" dirty="0"/>
          </a:p>
          <a:p>
            <a:r>
              <a:rPr lang="en-US" sz="2000" dirty="0"/>
              <a:t>Front Side	</a:t>
            </a:r>
            <a:r>
              <a:rPr lang="en-US" dirty="0"/>
              <a:t>			</a:t>
            </a:r>
            <a:r>
              <a:rPr lang="en-US" sz="2000" dirty="0" smtClean="0"/>
              <a:t>Back </a:t>
            </a:r>
            <a:r>
              <a:rPr lang="en-US" sz="2000" dirty="0"/>
              <a:t>Side</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V:\Health connections\22 MSPF and Prevention Services Grants\St. Marys OMPP\Marketing\jpeg files\ShareCard-side1.jpg"/>
          <p:cNvPicPr/>
          <p:nvPr/>
        </p:nvPicPr>
        <p:blipFill>
          <a:blip r:embed="rId2" cstate="print"/>
          <a:srcRect/>
          <a:stretch>
            <a:fillRect/>
          </a:stretch>
        </p:blipFill>
        <p:spPr bwMode="auto">
          <a:xfrm>
            <a:off x="304800" y="2057400"/>
            <a:ext cx="4114800" cy="2667000"/>
          </a:xfrm>
          <a:prstGeom prst="rect">
            <a:avLst/>
          </a:prstGeom>
          <a:noFill/>
          <a:ln w="9525">
            <a:noFill/>
            <a:miter lim="800000"/>
            <a:headEnd/>
            <a:tailEnd/>
          </a:ln>
        </p:spPr>
      </p:pic>
      <p:pic>
        <p:nvPicPr>
          <p:cNvPr id="3" name="Picture 2" descr="V:\Health connections\22 MSPF and Prevention Services Grants\St. Marys OMPP\Marketing\jpeg files\ShareCard-side2.jpg"/>
          <p:cNvPicPr/>
          <p:nvPr/>
        </p:nvPicPr>
        <p:blipFill>
          <a:blip r:embed="rId3" cstate="print"/>
          <a:srcRect/>
          <a:stretch>
            <a:fillRect/>
          </a:stretch>
        </p:blipFill>
        <p:spPr bwMode="auto">
          <a:xfrm>
            <a:off x="4572000" y="2057400"/>
            <a:ext cx="4267200" cy="2590800"/>
          </a:xfrm>
          <a:prstGeom prst="rect">
            <a:avLst/>
          </a:prstGeom>
          <a:noFill/>
          <a:ln w="9525">
            <a:noFill/>
            <a:miter lim="800000"/>
            <a:headEnd/>
            <a:tailEnd/>
          </a:ln>
        </p:spPr>
      </p:pic>
      <p:sp>
        <p:nvSpPr>
          <p:cNvPr id="4" name="TextBox 3"/>
          <p:cNvSpPr txBox="1"/>
          <p:nvPr/>
        </p:nvSpPr>
        <p:spPr>
          <a:xfrm>
            <a:off x="1066800" y="914400"/>
            <a:ext cx="7010400" cy="707886"/>
          </a:xfrm>
          <a:prstGeom prst="rect">
            <a:avLst/>
          </a:prstGeom>
          <a:noFill/>
        </p:spPr>
        <p:txBody>
          <a:bodyPr wrap="square" rtlCol="0">
            <a:spAutoFit/>
          </a:bodyPr>
          <a:lstStyle/>
          <a:p>
            <a:pPr algn="ctr"/>
            <a:r>
              <a:rPr lang="en-US" sz="2000" dirty="0" smtClean="0"/>
              <a:t>Share Cards</a:t>
            </a:r>
          </a:p>
          <a:p>
            <a:r>
              <a:rPr lang="en-US" sz="2000" dirty="0" smtClean="0"/>
              <a:t>Front Side					Back Side</a:t>
            </a:r>
            <a:endParaRPr lang="en-US" sz="20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Can I Get Involved?</a:t>
            </a:r>
            <a:endParaRPr lang="en-US" dirty="0"/>
          </a:p>
        </p:txBody>
      </p:sp>
      <p:sp>
        <p:nvSpPr>
          <p:cNvPr id="3" name="Content Placeholder 2"/>
          <p:cNvSpPr>
            <a:spLocks noGrp="1"/>
          </p:cNvSpPr>
          <p:nvPr>
            <p:ph sz="quarter" idx="1"/>
          </p:nvPr>
        </p:nvSpPr>
        <p:spPr/>
        <p:txBody>
          <a:bodyPr>
            <a:normAutofit fontScale="85000" lnSpcReduction="20000"/>
          </a:bodyPr>
          <a:lstStyle/>
          <a:p>
            <a:r>
              <a:rPr lang="en-US" sz="2800" dirty="0" smtClean="0"/>
              <a:t>Provide feedback on materials</a:t>
            </a:r>
          </a:p>
          <a:p>
            <a:r>
              <a:rPr lang="en-US" sz="2800" dirty="0" smtClean="0"/>
              <a:t>Help distribute educational materials to the local physician offices, pharmacies, and places out in the community  </a:t>
            </a:r>
          </a:p>
          <a:p>
            <a:pPr lvl="1"/>
            <a:r>
              <a:rPr lang="en-US" sz="2200" dirty="0" smtClean="0"/>
              <a:t>Display educational and </a:t>
            </a:r>
            <a:r>
              <a:rPr lang="en-US" sz="2200" dirty="0" err="1" smtClean="0"/>
              <a:t>SmartMedinice</a:t>
            </a:r>
            <a:r>
              <a:rPr lang="en-US" sz="2200" dirty="0" smtClean="0"/>
              <a:t> materials if you are a prescriber,  dispensers and/or concerned community member</a:t>
            </a:r>
          </a:p>
          <a:p>
            <a:pPr lvl="1"/>
            <a:r>
              <a:rPr lang="en-US" sz="2200" dirty="0" smtClean="0"/>
              <a:t>Write letters to the editor on the topic of opioid misuse and prevention</a:t>
            </a:r>
          </a:p>
          <a:p>
            <a:r>
              <a:rPr lang="en-US" sz="2800" dirty="0" smtClean="0"/>
              <a:t>Help identify and invite local prescribers for the enrollment sessions </a:t>
            </a:r>
          </a:p>
          <a:p>
            <a:pPr lvl="1"/>
            <a:r>
              <a:rPr lang="en-US" sz="2200" dirty="0" smtClean="0"/>
              <a:t>Enroll if you are not enrolled and are eligible to do so</a:t>
            </a:r>
          </a:p>
          <a:p>
            <a:r>
              <a:rPr lang="en-US" sz="2800" dirty="0" smtClean="0"/>
              <a:t>Help identify community events that Drug Take Backs would be appropriate</a:t>
            </a:r>
          </a:p>
          <a:p>
            <a:r>
              <a:rPr lang="en-US" dirty="0" smtClean="0"/>
              <a:t>Help spread the word about the Overdose Response Program (ORP) or get trained in the ORP.</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Ongoing Evaluation</a:t>
            </a:r>
            <a:endParaRPr lang="en-US" dirty="0"/>
          </a:p>
        </p:txBody>
      </p:sp>
      <p:sp>
        <p:nvSpPr>
          <p:cNvPr id="3" name="Content Placeholder 2"/>
          <p:cNvSpPr>
            <a:spLocks noGrp="1"/>
          </p:cNvSpPr>
          <p:nvPr>
            <p:ph sz="quarter" idx="1"/>
          </p:nvPr>
        </p:nvSpPr>
        <p:spPr/>
        <p:txBody>
          <a:bodyPr/>
          <a:lstStyle/>
          <a:p>
            <a:r>
              <a:rPr lang="en-US" dirty="0" smtClean="0"/>
              <a:t>Monitor</a:t>
            </a:r>
          </a:p>
          <a:p>
            <a:r>
              <a:rPr lang="en-US" dirty="0" smtClean="0"/>
              <a:t>Evaluate</a:t>
            </a:r>
          </a:p>
          <a:p>
            <a:r>
              <a:rPr lang="en-US" dirty="0" smtClean="0"/>
              <a:t>Sustain</a:t>
            </a:r>
          </a:p>
          <a:p>
            <a:r>
              <a:rPr lang="en-US" dirty="0" smtClean="0"/>
              <a:t>Improve </a:t>
            </a:r>
            <a:endParaRPr lang="en-US" dirty="0"/>
          </a:p>
        </p:txBody>
      </p:sp>
    </p:spTree>
    <p:extLst>
      <p:ext uri="{BB962C8B-B14F-4D97-AF65-F5344CB8AC3E}">
        <p14:creationId xmlns:p14="http://schemas.microsoft.com/office/powerpoint/2010/main" val="19187111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Information</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OMPP Team</a:t>
            </a:r>
          </a:p>
          <a:p>
            <a:pPr lvl="1"/>
            <a:r>
              <a:rPr lang="en-US" dirty="0" smtClean="0"/>
              <a:t>OMPP Coordinator: </a:t>
            </a:r>
            <a:r>
              <a:rPr lang="en-US" dirty="0"/>
              <a:t>Kendall Wood </a:t>
            </a:r>
            <a:r>
              <a:rPr lang="en-US" dirty="0">
                <a:hlinkClick r:id="rId2"/>
              </a:rPr>
              <a:t>Kendall.E.Wood@medstar.net</a:t>
            </a:r>
            <a:r>
              <a:rPr lang="en-US" dirty="0"/>
              <a:t> </a:t>
            </a:r>
            <a:endParaRPr lang="en-US" dirty="0" smtClean="0"/>
          </a:p>
          <a:p>
            <a:pPr lvl="1"/>
            <a:r>
              <a:rPr lang="en-US" dirty="0" smtClean="0"/>
              <a:t>Local Health Improvement Coordinator: </a:t>
            </a:r>
            <a:r>
              <a:rPr lang="en-US" dirty="0"/>
              <a:t>Jenna Mulliken </a:t>
            </a:r>
            <a:r>
              <a:rPr lang="en-US" dirty="0" smtClean="0">
                <a:hlinkClick r:id="rId3"/>
              </a:rPr>
              <a:t>Jenna.Mulliken@maryland.gov</a:t>
            </a:r>
            <a:r>
              <a:rPr lang="en-US" dirty="0" smtClean="0"/>
              <a:t> </a:t>
            </a:r>
          </a:p>
          <a:p>
            <a:pPr lvl="1"/>
            <a:r>
              <a:rPr lang="en-US" dirty="0" smtClean="0"/>
              <a:t>Prevention Coordinator: Maryellen </a:t>
            </a:r>
            <a:r>
              <a:rPr lang="en-US" dirty="0" err="1" smtClean="0"/>
              <a:t>Kraese</a:t>
            </a:r>
            <a:r>
              <a:rPr lang="en-US" dirty="0"/>
              <a:t> </a:t>
            </a:r>
            <a:r>
              <a:rPr lang="en-US" dirty="0" smtClean="0">
                <a:hlinkClick r:id="rId4"/>
              </a:rPr>
              <a:t>Maryellen.Kraese@stmarysmd.com</a:t>
            </a:r>
            <a:r>
              <a:rPr lang="en-US" dirty="0" smtClean="0"/>
              <a:t> </a:t>
            </a:r>
          </a:p>
          <a:p>
            <a:pPr lvl="1"/>
            <a:r>
              <a:rPr lang="en-US" dirty="0" smtClean="0"/>
              <a:t>OMPP Evaluator: Marge </a:t>
            </a:r>
            <a:r>
              <a:rPr lang="en-US" dirty="0"/>
              <a:t>Rosensweig </a:t>
            </a:r>
            <a:r>
              <a:rPr lang="en-US" dirty="0" smtClean="0">
                <a:hlinkClick r:id="rId5"/>
              </a:rPr>
              <a:t>Marjorierosensweig@gmail.com</a:t>
            </a:r>
            <a:r>
              <a:rPr lang="en-US" dirty="0" smtClean="0"/>
              <a:t> </a:t>
            </a:r>
            <a:endParaRPr lang="en-US" dirty="0"/>
          </a:p>
          <a:p>
            <a:pPr lvl="1"/>
            <a:r>
              <a:rPr lang="en-US" dirty="0" smtClean="0"/>
              <a:t>OMPP Marketing: Katherine Stormont &amp; </a:t>
            </a:r>
            <a:r>
              <a:rPr lang="en-US" dirty="0"/>
              <a:t>Bill LeWarne </a:t>
            </a:r>
            <a:r>
              <a:rPr lang="en-US" dirty="0" smtClean="0">
                <a:hlinkClick r:id="rId6"/>
              </a:rPr>
              <a:t>Fullstridecom@me.com</a:t>
            </a:r>
            <a:r>
              <a:rPr lang="en-US" dirty="0" smtClean="0"/>
              <a:t> </a:t>
            </a:r>
            <a:r>
              <a:rPr lang="en-US" dirty="0"/>
              <a:t>&amp; </a:t>
            </a:r>
            <a:r>
              <a:rPr lang="en-US" dirty="0" smtClean="0">
                <a:hlinkClick r:id="rId7"/>
              </a:rPr>
              <a:t>Bill@blackcatdesigninc.com</a:t>
            </a:r>
            <a:endParaRPr lang="en-US" dirty="0" smtClean="0"/>
          </a:p>
          <a:p>
            <a:pPr lvl="1"/>
            <a:endParaRPr lang="en-US" dirty="0"/>
          </a:p>
        </p:txBody>
      </p:sp>
    </p:spTree>
    <p:extLst>
      <p:ext uri="{BB962C8B-B14F-4D97-AF65-F5344CB8AC3E}">
        <p14:creationId xmlns:p14="http://schemas.microsoft.com/office/powerpoint/2010/main" val="7427241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OMPP?</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65648" y="3276600"/>
            <a:ext cx="3200400" cy="3127248"/>
          </a:xfrm>
          <a:prstGeom prst="rect">
            <a:avLst/>
          </a:prstGeom>
        </p:spPr>
      </p:pic>
      <p:sp>
        <p:nvSpPr>
          <p:cNvPr id="3" name="Content Placeholder 2"/>
          <p:cNvSpPr>
            <a:spLocks noGrp="1"/>
          </p:cNvSpPr>
          <p:nvPr>
            <p:ph sz="quarter" idx="1"/>
          </p:nvPr>
        </p:nvSpPr>
        <p:spPr/>
        <p:txBody>
          <a:bodyPr/>
          <a:lstStyle/>
          <a:p>
            <a:r>
              <a:rPr lang="en-US" dirty="0" smtClean="0"/>
              <a:t>The Opioid Misuse Prevention Program</a:t>
            </a:r>
          </a:p>
          <a:p>
            <a:r>
              <a:rPr lang="en-US" dirty="0" smtClean="0"/>
              <a:t>Initiative </a:t>
            </a:r>
            <a:r>
              <a:rPr lang="en-US" dirty="0"/>
              <a:t>designed to reduce opioid misuse, reduce opioid overdoses, and reduce opioid-related </a:t>
            </a:r>
            <a:r>
              <a:rPr lang="en-US" dirty="0" smtClean="0"/>
              <a:t>fatalities</a:t>
            </a:r>
          </a:p>
          <a:p>
            <a:r>
              <a:rPr lang="en-US" dirty="0" smtClean="0"/>
              <a:t>State-funded multi-year project</a:t>
            </a:r>
          </a:p>
          <a:p>
            <a:r>
              <a:rPr lang="en-US" dirty="0" smtClean="0"/>
              <a:t>Uses the SPF Model </a:t>
            </a:r>
            <a:endParaRPr lang="en-US" dirty="0"/>
          </a:p>
        </p:txBody>
      </p:sp>
    </p:spTree>
    <p:extLst>
      <p:ext uri="{BB962C8B-B14F-4D97-AF65-F5344CB8AC3E}">
        <p14:creationId xmlns:p14="http://schemas.microsoft.com/office/powerpoint/2010/main" val="37105382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Needs Assessment</a:t>
            </a:r>
            <a:endParaRPr lang="en-US" dirty="0"/>
          </a:p>
        </p:txBody>
      </p:sp>
      <p:sp>
        <p:nvSpPr>
          <p:cNvPr id="3" name="Content Placeholder 2"/>
          <p:cNvSpPr>
            <a:spLocks noGrp="1"/>
          </p:cNvSpPr>
          <p:nvPr>
            <p:ph sz="quarter" idx="1"/>
          </p:nvPr>
        </p:nvSpPr>
        <p:spPr>
          <a:xfrm>
            <a:off x="533400" y="1524000"/>
            <a:ext cx="8229600" cy="4525963"/>
          </a:xfrm>
        </p:spPr>
        <p:txBody>
          <a:bodyPr>
            <a:normAutofit/>
          </a:bodyPr>
          <a:lstStyle/>
          <a:p>
            <a:r>
              <a:rPr lang="en-US" dirty="0" smtClean="0"/>
              <a:t>Approved on 8/31/15</a:t>
            </a:r>
          </a:p>
          <a:p>
            <a:r>
              <a:rPr lang="en-US" dirty="0" smtClean="0"/>
              <a:t>Findings</a:t>
            </a:r>
          </a:p>
          <a:p>
            <a:pPr lvl="1"/>
            <a:r>
              <a:rPr lang="en-US" sz="2400" dirty="0" smtClean="0"/>
              <a:t>Insight on community perceptions related to opioid misuse </a:t>
            </a:r>
          </a:p>
          <a:p>
            <a:pPr lvl="1"/>
            <a:r>
              <a:rPr lang="en-US" sz="2400" dirty="0" smtClean="0"/>
              <a:t>Lack of awareness and consequences of opioid misuse </a:t>
            </a:r>
          </a:p>
          <a:p>
            <a:pPr lvl="1"/>
            <a:r>
              <a:rPr lang="en-US" sz="2400" dirty="0" smtClean="0"/>
              <a:t>Perceived main sources of supply and distribution as:</a:t>
            </a:r>
          </a:p>
          <a:p>
            <a:pPr lvl="2"/>
            <a:r>
              <a:rPr lang="en-US" sz="2100" dirty="0" smtClean="0"/>
              <a:t>Over-prescription by physicians</a:t>
            </a:r>
          </a:p>
          <a:p>
            <a:pPr lvl="2"/>
            <a:r>
              <a:rPr lang="en-US" sz="2100" dirty="0" smtClean="0"/>
              <a:t>Friends and family members </a:t>
            </a:r>
          </a:p>
          <a:p>
            <a:pPr lvl="1"/>
            <a:r>
              <a:rPr lang="en-US" sz="2400" dirty="0" smtClean="0"/>
              <a:t>Perceived main users of opioid (including heroin) were identified as 18-25 year olds and 26-44 year olds.</a:t>
            </a:r>
          </a:p>
          <a:p>
            <a:pPr lvl="1"/>
            <a:endParaRPr lang="en-US"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Changeability Assessment </a:t>
            </a:r>
            <a:endParaRPr lang="en-US" dirty="0"/>
          </a:p>
        </p:txBody>
      </p:sp>
      <p:sp>
        <p:nvSpPr>
          <p:cNvPr id="3" name="Content Placeholder 2"/>
          <p:cNvSpPr>
            <a:spLocks noGrp="1"/>
          </p:cNvSpPr>
          <p:nvPr>
            <p:ph sz="quarter" idx="1"/>
          </p:nvPr>
        </p:nvSpPr>
        <p:spPr/>
        <p:txBody>
          <a:bodyPr/>
          <a:lstStyle/>
          <a:p>
            <a:r>
              <a:rPr lang="en-US" dirty="0" smtClean="0"/>
              <a:t>High importance and most likely to change:</a:t>
            </a:r>
          </a:p>
          <a:p>
            <a:pPr lvl="1"/>
            <a:r>
              <a:rPr lang="en-US" dirty="0" smtClean="0"/>
              <a:t>Retail Availability </a:t>
            </a:r>
          </a:p>
          <a:p>
            <a:pPr lvl="2"/>
            <a:r>
              <a:rPr lang="en-US" dirty="0" smtClean="0"/>
              <a:t>Over-prescription of opioids by local physicians</a:t>
            </a:r>
          </a:p>
          <a:p>
            <a:pPr lvl="2"/>
            <a:r>
              <a:rPr lang="en-US" dirty="0" smtClean="0"/>
              <a:t>Lack of prescriber participation in Prescription Drug Monitoring Program (PDMP)</a:t>
            </a:r>
          </a:p>
          <a:p>
            <a:pPr lvl="1"/>
            <a:r>
              <a:rPr lang="en-US" dirty="0" smtClean="0"/>
              <a:t>Social Availability</a:t>
            </a:r>
          </a:p>
          <a:p>
            <a:pPr lvl="2"/>
            <a:r>
              <a:rPr lang="en-US" dirty="0" smtClean="0"/>
              <a:t>Lack of knowledge of proper storage and disposal of opioids </a:t>
            </a:r>
          </a:p>
          <a:p>
            <a:pPr lvl="2"/>
            <a:r>
              <a:rPr lang="en-US" dirty="0" smtClean="0"/>
              <a:t>Availability of opioids from family and friends    </a:t>
            </a:r>
          </a:p>
          <a:p>
            <a:pPr lvl="1"/>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Strategic Plan </a:t>
            </a:r>
            <a:endParaRPr lang="en-US" dirty="0"/>
          </a:p>
        </p:txBody>
      </p:sp>
      <p:sp>
        <p:nvSpPr>
          <p:cNvPr id="3" name="Content Placeholder 2"/>
          <p:cNvSpPr>
            <a:spLocks noGrp="1"/>
          </p:cNvSpPr>
          <p:nvPr>
            <p:ph sz="quarter" idx="1"/>
          </p:nvPr>
        </p:nvSpPr>
        <p:spPr>
          <a:xfrm>
            <a:off x="381000" y="1600200"/>
            <a:ext cx="8229600" cy="4724400"/>
          </a:xfrm>
        </p:spPr>
        <p:txBody>
          <a:bodyPr>
            <a:normAutofit fontScale="62500" lnSpcReduction="20000"/>
          </a:bodyPr>
          <a:lstStyle/>
          <a:p>
            <a:r>
              <a:rPr lang="en-US" sz="3400" dirty="0" smtClean="0"/>
              <a:t>Approved on 11/12/15</a:t>
            </a:r>
          </a:p>
          <a:p>
            <a:pPr>
              <a:buNone/>
            </a:pPr>
            <a:endParaRPr lang="en-US" dirty="0" smtClean="0"/>
          </a:p>
          <a:p>
            <a:r>
              <a:rPr lang="en-US" sz="3400" dirty="0" smtClean="0"/>
              <a:t>Intervening Variable: Retail Availability </a:t>
            </a:r>
          </a:p>
          <a:p>
            <a:pPr lvl="1"/>
            <a:r>
              <a:rPr lang="en-US" sz="2900" dirty="0" smtClean="0"/>
              <a:t>Contributing Factor: Over prescription of </a:t>
            </a:r>
            <a:r>
              <a:rPr lang="en-US" sz="2900" dirty="0" err="1" smtClean="0"/>
              <a:t>opioids</a:t>
            </a:r>
            <a:r>
              <a:rPr lang="en-US" sz="2900" dirty="0" smtClean="0"/>
              <a:t> by physicians</a:t>
            </a:r>
          </a:p>
          <a:p>
            <a:pPr lvl="2"/>
            <a:r>
              <a:rPr lang="en-US" sz="2600" dirty="0" smtClean="0"/>
              <a:t>Strategy selected : Educate prescribers and dispensers</a:t>
            </a:r>
          </a:p>
          <a:p>
            <a:pPr lvl="1">
              <a:buNone/>
            </a:pPr>
            <a:endParaRPr lang="en-US" sz="2900" dirty="0" smtClean="0"/>
          </a:p>
          <a:p>
            <a:pPr lvl="1"/>
            <a:r>
              <a:rPr lang="en-US" sz="2900" dirty="0" smtClean="0"/>
              <a:t>Contributing Factor:  Lack of prescribers participation in PDMP</a:t>
            </a:r>
          </a:p>
          <a:p>
            <a:pPr lvl="2"/>
            <a:r>
              <a:rPr lang="en-US" sz="2600" dirty="0" smtClean="0"/>
              <a:t>Strategy selected : Educate and enroll prescribers in PDMP </a:t>
            </a:r>
          </a:p>
          <a:p>
            <a:endParaRPr lang="en-US" dirty="0" smtClean="0"/>
          </a:p>
          <a:p>
            <a:r>
              <a:rPr lang="en-US" sz="3400" dirty="0" smtClean="0"/>
              <a:t>Intervening Variable: Social Availability</a:t>
            </a:r>
          </a:p>
          <a:p>
            <a:pPr lvl="1"/>
            <a:r>
              <a:rPr lang="en-US" sz="2900" dirty="0" smtClean="0"/>
              <a:t>Contributing Factor: Lack of knowledge of proper storage and disposal of prescription medications  </a:t>
            </a:r>
          </a:p>
          <a:p>
            <a:pPr lvl="2"/>
            <a:r>
              <a:rPr lang="en-US" sz="2600" dirty="0" smtClean="0"/>
              <a:t>Strategies selected:  Drug Take Back events and </a:t>
            </a:r>
            <a:r>
              <a:rPr lang="en-US" sz="2600" dirty="0" err="1" smtClean="0"/>
              <a:t>SmartMedicine</a:t>
            </a:r>
            <a:r>
              <a:rPr lang="en-US" sz="2600" dirty="0" smtClean="0"/>
              <a:t> Campaign(focus on storage and disposal of meds)</a:t>
            </a:r>
          </a:p>
          <a:p>
            <a:pPr>
              <a:buNone/>
            </a:pPr>
            <a:r>
              <a:rPr lang="en-US" dirty="0"/>
              <a:t> </a:t>
            </a:r>
          </a:p>
          <a:p>
            <a:pPr lvl="1">
              <a:buNone/>
            </a:pP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Implementation-What’s the Plan?</a:t>
            </a:r>
            <a:endParaRPr lang="en-US" dirty="0"/>
          </a:p>
        </p:txBody>
      </p:sp>
      <p:sp>
        <p:nvSpPr>
          <p:cNvPr id="3" name="Content Placeholder 2"/>
          <p:cNvSpPr>
            <a:spLocks noGrp="1"/>
          </p:cNvSpPr>
          <p:nvPr>
            <p:ph sz="quarter" idx="1"/>
          </p:nvPr>
        </p:nvSpPr>
        <p:spPr/>
        <p:txBody>
          <a:bodyPr>
            <a:normAutofit/>
          </a:bodyPr>
          <a:lstStyle/>
          <a:p>
            <a:r>
              <a:rPr lang="en-US" sz="2600" dirty="0" smtClean="0"/>
              <a:t>Strategy: Prescriber and Dispenser education    </a:t>
            </a:r>
          </a:p>
          <a:p>
            <a:pPr lvl="1"/>
            <a:r>
              <a:rPr lang="en-US" sz="2400" dirty="0" smtClean="0"/>
              <a:t>Outreach to 185 prescribers and other health care professionals</a:t>
            </a:r>
          </a:p>
          <a:p>
            <a:pPr lvl="1"/>
            <a:r>
              <a:rPr lang="en-US" sz="2400" dirty="0" smtClean="0"/>
              <a:t>Outreach to 17 local dispensers </a:t>
            </a:r>
          </a:p>
          <a:p>
            <a:pPr lvl="1"/>
            <a:r>
              <a:rPr lang="en-US" sz="2400" dirty="0" smtClean="0"/>
              <a:t>Distribute 185 tool kits and other educational materials to prescribers  </a:t>
            </a:r>
          </a:p>
          <a:p>
            <a:pPr lvl="1"/>
            <a:r>
              <a:rPr lang="en-US" sz="2400" dirty="0" smtClean="0"/>
              <a:t>Distribute 17 sets of dispenser-focused educational materials </a:t>
            </a:r>
          </a:p>
          <a:p>
            <a:pPr lvl="1"/>
            <a:r>
              <a:rPr lang="en-US" sz="2400" dirty="0" smtClean="0"/>
              <a:t>Develop and distribute an educational video for patient waiting rooms</a:t>
            </a:r>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the Plan?</a:t>
            </a:r>
            <a:endParaRPr lang="en-US" dirty="0"/>
          </a:p>
        </p:txBody>
      </p:sp>
      <p:sp>
        <p:nvSpPr>
          <p:cNvPr id="3" name="Content Placeholder 2"/>
          <p:cNvSpPr>
            <a:spLocks noGrp="1"/>
          </p:cNvSpPr>
          <p:nvPr>
            <p:ph sz="quarter" idx="1"/>
          </p:nvPr>
        </p:nvSpPr>
        <p:spPr/>
        <p:txBody>
          <a:bodyPr>
            <a:normAutofit fontScale="92500" lnSpcReduction="10000"/>
          </a:bodyPr>
          <a:lstStyle/>
          <a:p>
            <a:r>
              <a:rPr lang="en-US" dirty="0" smtClean="0"/>
              <a:t>Strategy: Prescriber education on PDMP</a:t>
            </a:r>
          </a:p>
          <a:p>
            <a:pPr lvl="1"/>
            <a:r>
              <a:rPr lang="en-US" dirty="0" smtClean="0"/>
              <a:t>Develop educational materials on PDMP</a:t>
            </a:r>
          </a:p>
          <a:p>
            <a:pPr lvl="1"/>
            <a:r>
              <a:rPr lang="en-US" dirty="0" smtClean="0"/>
              <a:t>Distribute PDMP materials to all prescribers </a:t>
            </a:r>
          </a:p>
          <a:p>
            <a:pPr lvl="1">
              <a:buNone/>
            </a:pPr>
            <a:r>
              <a:rPr lang="en-US" dirty="0" smtClean="0"/>
              <a:t>  </a:t>
            </a:r>
          </a:p>
          <a:p>
            <a:r>
              <a:rPr lang="en-US" dirty="0" smtClean="0"/>
              <a:t>Strategy: Prescriber enrollment in PDMP</a:t>
            </a:r>
          </a:p>
          <a:p>
            <a:pPr lvl="1"/>
            <a:r>
              <a:rPr lang="en-US" dirty="0" smtClean="0"/>
              <a:t>Contact CRISP/PDMP administrators  on enrollment procedures</a:t>
            </a:r>
          </a:p>
          <a:p>
            <a:pPr lvl="1"/>
            <a:r>
              <a:rPr lang="en-US" dirty="0" smtClean="0"/>
              <a:t>Contact presenter/trainer, schedule an enrollment date, and develop training materials</a:t>
            </a:r>
          </a:p>
          <a:p>
            <a:pPr lvl="1"/>
            <a:r>
              <a:rPr lang="en-US" dirty="0" smtClean="0"/>
              <a:t>Identify and invite local physicians to enrollment session </a:t>
            </a:r>
          </a:p>
          <a:p>
            <a:pPr lvl="1"/>
            <a:r>
              <a:rPr lang="en-US" dirty="0" smtClean="0"/>
              <a:t>Hold at least one enrollment session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the Plan?</a:t>
            </a:r>
            <a:endParaRPr lang="en-US" dirty="0"/>
          </a:p>
        </p:txBody>
      </p:sp>
      <p:sp>
        <p:nvSpPr>
          <p:cNvPr id="3" name="Content Placeholder 2"/>
          <p:cNvSpPr>
            <a:spLocks noGrp="1"/>
          </p:cNvSpPr>
          <p:nvPr>
            <p:ph sz="quarter" idx="1"/>
          </p:nvPr>
        </p:nvSpPr>
        <p:spPr>
          <a:xfrm>
            <a:off x="612648" y="1600200"/>
            <a:ext cx="8153400" cy="4724400"/>
          </a:xfrm>
        </p:spPr>
        <p:txBody>
          <a:bodyPr>
            <a:normAutofit/>
          </a:bodyPr>
          <a:lstStyle/>
          <a:p>
            <a:r>
              <a:rPr lang="en-US" dirty="0" smtClean="0"/>
              <a:t>Strategy: Drug Take Back Events</a:t>
            </a:r>
          </a:p>
          <a:p>
            <a:pPr lvl="1"/>
            <a:r>
              <a:rPr lang="en-US" sz="2000" dirty="0" smtClean="0"/>
              <a:t>Maintain partnership with St. Mary’s Sheriff’s Office</a:t>
            </a:r>
          </a:p>
          <a:p>
            <a:pPr lvl="1"/>
            <a:r>
              <a:rPr lang="en-US" sz="2000" dirty="0" smtClean="0"/>
              <a:t>Research upcoming events that this would be appropriate</a:t>
            </a:r>
          </a:p>
          <a:p>
            <a:pPr lvl="1"/>
            <a:r>
              <a:rPr lang="en-US" sz="2000" dirty="0" smtClean="0"/>
              <a:t>Contact Event Coordinators and finalize dates</a:t>
            </a:r>
          </a:p>
          <a:p>
            <a:pPr lvl="1"/>
            <a:r>
              <a:rPr lang="en-US" sz="2000" dirty="0" smtClean="0"/>
              <a:t>Have at least 2 Drug Take Back events scheduled for FY16</a:t>
            </a:r>
          </a:p>
          <a:p>
            <a:r>
              <a:rPr lang="en-US" dirty="0" smtClean="0"/>
              <a:t>Strategy: </a:t>
            </a:r>
            <a:r>
              <a:rPr lang="en-US" dirty="0" err="1" smtClean="0"/>
              <a:t>SmartMedicine</a:t>
            </a:r>
            <a:r>
              <a:rPr lang="en-US" dirty="0" smtClean="0"/>
              <a:t> Campaign </a:t>
            </a:r>
          </a:p>
          <a:p>
            <a:pPr lvl="1"/>
            <a:r>
              <a:rPr lang="en-US" sz="2000" dirty="0" smtClean="0"/>
              <a:t>Develop awareness and outreach materials  </a:t>
            </a:r>
          </a:p>
          <a:p>
            <a:pPr lvl="1"/>
            <a:r>
              <a:rPr lang="en-US" sz="2000" dirty="0" smtClean="0"/>
              <a:t>Reach 10,000+ community members with media campaign  </a:t>
            </a:r>
          </a:p>
          <a:p>
            <a:pPr lvl="1"/>
            <a:r>
              <a:rPr lang="en-US" sz="2000" dirty="0" smtClean="0"/>
              <a:t>Distribute the materials to all local physicians offices, pharmacies, and community members.</a:t>
            </a:r>
          </a:p>
          <a:p>
            <a:pPr lvl="1">
              <a:buNone/>
            </a:pPr>
            <a:endParaRPr lang="en-US" dirty="0" smtClean="0"/>
          </a:p>
          <a:p>
            <a:pPr lvl="1"/>
            <a:endParaRPr lang="en-US" dirty="0" smtClean="0"/>
          </a:p>
          <a:p>
            <a:pPr lvl="1"/>
            <a:endParaRPr lang="en-US" dirty="0" smtClean="0"/>
          </a:p>
          <a:p>
            <a:pPr lvl="1"/>
            <a:endParaRPr lang="en-US" dirty="0" smtClean="0"/>
          </a:p>
          <a:p>
            <a:pPr lvl="1"/>
            <a:endParaRPr lang="en-US" dirty="0" smtClean="0"/>
          </a:p>
          <a:p>
            <a:pPr lvl="1">
              <a:buNone/>
            </a:pPr>
            <a:endParaRPr lang="en-US" dirty="0" smtClean="0"/>
          </a:p>
          <a:p>
            <a:pPr lvl="1">
              <a:buNone/>
            </a:pPr>
            <a:endParaRPr lang="en-US"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has been developed</a:t>
            </a:r>
            <a:endParaRPr lang="en-US" dirty="0"/>
          </a:p>
        </p:txBody>
      </p:sp>
      <p:pic>
        <p:nvPicPr>
          <p:cNvPr id="1026" name="Picture 2"/>
          <p:cNvPicPr>
            <a:picLocks noGrp="1" noChangeAspect="1" noChangeArrowheads="1"/>
          </p:cNvPicPr>
          <p:nvPr>
            <p:ph sz="quarter" idx="1"/>
          </p:nvPr>
        </p:nvPicPr>
        <p:blipFill>
          <a:blip r:embed="rId2" cstate="print"/>
          <a:srcRect/>
          <a:stretch>
            <a:fillRect/>
          </a:stretch>
        </p:blipFill>
        <p:spPr bwMode="auto">
          <a:xfrm>
            <a:off x="990600" y="2133600"/>
            <a:ext cx="7335611" cy="3771900"/>
          </a:xfrm>
          <a:prstGeom prst="rect">
            <a:avLst/>
          </a:prstGeom>
          <a:noFill/>
          <a:ln w="9525">
            <a:noFill/>
            <a:miter lim="800000"/>
            <a:headEnd/>
            <a:tailEnd/>
          </a:ln>
        </p:spPr>
      </p:pic>
      <p:sp>
        <p:nvSpPr>
          <p:cNvPr id="5" name="TextBox 4"/>
          <p:cNvSpPr txBox="1"/>
          <p:nvPr/>
        </p:nvSpPr>
        <p:spPr>
          <a:xfrm>
            <a:off x="2743200" y="1676400"/>
            <a:ext cx="3352800" cy="369332"/>
          </a:xfrm>
          <a:prstGeom prst="rect">
            <a:avLst/>
          </a:prstGeom>
          <a:noFill/>
        </p:spPr>
        <p:txBody>
          <a:bodyPr wrap="square" rtlCol="0">
            <a:spAutoFit/>
          </a:bodyPr>
          <a:lstStyle/>
          <a:p>
            <a:pPr algn="ctr"/>
            <a:r>
              <a:rPr lang="en-US" dirty="0" smtClean="0"/>
              <a:t>Highway Billboard </a:t>
            </a: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753</TotalTime>
  <Words>898</Words>
  <Application>Microsoft Office PowerPoint</Application>
  <PresentationFormat>On-screen Show (4:3)</PresentationFormat>
  <Paragraphs>129</Paragraphs>
  <Slides>15</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Tw Cen MT</vt:lpstr>
      <vt:lpstr>Wingdings</vt:lpstr>
      <vt:lpstr>Wingdings 2</vt:lpstr>
      <vt:lpstr>Median</vt:lpstr>
      <vt:lpstr>Opioid Misuse Prevention Program (OMPP)</vt:lpstr>
      <vt:lpstr>What is OMPP?</vt:lpstr>
      <vt:lpstr>Needs Assessment</vt:lpstr>
      <vt:lpstr>Changeability Assessment </vt:lpstr>
      <vt:lpstr>Strategic Plan </vt:lpstr>
      <vt:lpstr>Implementation-What’s the Plan?</vt:lpstr>
      <vt:lpstr>What’s the Plan?</vt:lpstr>
      <vt:lpstr>What’s the Plan?</vt:lpstr>
      <vt:lpstr>What has been developed</vt:lpstr>
      <vt:lpstr>PowerPoint Presentation</vt:lpstr>
      <vt:lpstr>PowerPoint Presentation</vt:lpstr>
      <vt:lpstr>PowerPoint Presentation</vt:lpstr>
      <vt:lpstr>How Can I Get Involved?</vt:lpstr>
      <vt:lpstr>Ongoing Evaluation</vt:lpstr>
      <vt:lpstr>Contact Information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Opioid Misuse Prevention Program (OMPP)</dc:title>
  <dc:creator>kendall elizabeth hiser</dc:creator>
  <cp:lastModifiedBy>Jenna Mulliken</cp:lastModifiedBy>
  <cp:revision>58</cp:revision>
  <dcterms:created xsi:type="dcterms:W3CDTF">2016-01-05T13:56:21Z</dcterms:created>
  <dcterms:modified xsi:type="dcterms:W3CDTF">2016-01-08T18:23:43Z</dcterms:modified>
</cp:coreProperties>
</file>