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9" r:id="rId3"/>
    <p:sldId id="277" r:id="rId4"/>
    <p:sldId id="278" r:id="rId5"/>
    <p:sldId id="279" r:id="rId6"/>
    <p:sldId id="280" r:id="rId7"/>
    <p:sldId id="297" r:id="rId8"/>
    <p:sldId id="282" r:id="rId9"/>
    <p:sldId id="283" r:id="rId10"/>
    <p:sldId id="285" r:id="rId11"/>
    <p:sldId id="286" r:id="rId12"/>
    <p:sldId id="287" r:id="rId13"/>
    <p:sldId id="296" r:id="rId14"/>
    <p:sldId id="288" r:id="rId15"/>
    <p:sldId id="289" r:id="rId16"/>
    <p:sldId id="290" r:id="rId17"/>
    <p:sldId id="291" r:id="rId18"/>
    <p:sldId id="300" r:id="rId19"/>
    <p:sldId id="293" r:id="rId20"/>
    <p:sldId id="266" r:id="rId21"/>
    <p:sldId id="262" r:id="rId22"/>
    <p:sldId id="298" r:id="rId23"/>
    <p:sldId id="264" r:id="rId24"/>
    <p:sldId id="26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48" autoAdjust="0"/>
  </p:normalViewPr>
  <p:slideViewPr>
    <p:cSldViewPr>
      <p:cViewPr varScale="1">
        <p:scale>
          <a:sx n="63" d="100"/>
          <a:sy n="63" d="100"/>
        </p:scale>
        <p:origin x="7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E2C98B08-AAFC-4270-BAB0-BB90211C239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C8ACECA0-DB8B-45E0-8028-0FD28C78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6B813A92-41AF-40EE-8BFA-3E15B0EB4972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C23DFA72-44DD-4589-8AA4-292BAD6C8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2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55" indent="-285675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00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779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60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4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18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01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18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00CB1AE-43DA-466E-9D01-5A1EE98C89F1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8F744B2-EF28-4B3A-B301-623BDADD8400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821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1AEEAC68-D1FD-4331-A235-8A1180327772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7413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7CDF716-248B-49C6-B574-FFE2A4108D38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2086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6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5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3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3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3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4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55" indent="-285675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00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779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60" indent="-22854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4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18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01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18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00CB1AE-43DA-466E-9D01-5A1EE98C89F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755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27D2464-FAF7-475D-BA81-A5E989E0E7C1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1166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27D2464-FAF7-475D-BA81-A5E989E0E7C1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668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FA72-44DD-4589-8AA4-292BAD6C88A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16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27D2464-FAF7-475D-BA81-A5E989E0E7C1}" type="slidenum">
              <a:rPr lang="en-US">
                <a:solidFill>
                  <a:prstClr val="black"/>
                </a:solidFill>
              </a:rPr>
              <a:pPr eaLnBrk="1" hangingPunct="1"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0878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767" indent="-285679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2719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599805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6894" indent="-228543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3981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06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8157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5243" indent="-228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27D2464-FAF7-475D-BA81-A5E989E0E7C1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9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4185-9D17-43AA-959E-B4E5E16D40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1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FA72-44DD-4589-8AA4-292BAD6C88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FA72-44DD-4589-8AA4-292BAD6C88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D06-9005-4620-8DDC-1E7E7834CF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5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08D06-9005-4620-8DDC-1E7E7834CF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5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FA72-44DD-4589-8AA4-292BAD6C88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7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FA72-44DD-4589-8AA4-292BAD6C88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1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69580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20932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203054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274638"/>
            <a:ext cx="640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273402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0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37996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0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235415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0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218227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71766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59426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8570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65140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73547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81688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111718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9932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47965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537325"/>
            <a:ext cx="3276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St. Mary’s County Sheriff’s Office</a:t>
            </a:r>
          </a:p>
        </p:txBody>
      </p:sp>
      <p:pic>
        <p:nvPicPr>
          <p:cNvPr id="2" name="Picture 8" descr="Sheriff Star Flags No Backgroun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876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Corrections Badge No Backgroun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Office of the Sheriff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St. Mary’s County, Maryland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Garamond" pitchFamily="18" charset="0"/>
              </a:rPr>
            </a:b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219200" y="5132173"/>
            <a:ext cx="7010400" cy="246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Behavioral Health Action Team Meeting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March 10, 2017 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6626" name="Picture 2" descr="C:\Users\vhayden\Pictures\Jail\prison-image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8538"/>
            <a:ext cx="7924799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6289374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5138" y="1758950"/>
            <a:ext cx="8213725" cy="44069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73380"/>
            <a:ext cx="6629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  <a:br>
              <a:rPr lang="en-US" sz="30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* Snapshot - 3/6/2017 *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8561" y="61722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Snapshot - 3/6/2017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624876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5763" y="1758950"/>
            <a:ext cx="8370887" cy="441325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8561" y="61722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Snapshot - 3/6/2017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3352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328240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9563" y="1758950"/>
            <a:ext cx="8447087" cy="441325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8561" y="624840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* Snapshot - 3/6/2017 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Recidivism Demographics</a:t>
            </a:r>
            <a:endParaRPr lang="en-US" sz="3200" dirty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564035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4325" y="1557338"/>
            <a:ext cx="8439150" cy="49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8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356862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8153400" cy="484187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4671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Health Care Referrals </a:t>
            </a:r>
            <a:br>
              <a:rPr lang="en-US" sz="3000" b="1" dirty="0" smtClean="0">
                <a:solidFill>
                  <a:srgbClr val="FFFF00"/>
                </a:solidFill>
              </a:rPr>
            </a:br>
            <a:r>
              <a:rPr lang="en-US" sz="3000" b="1" dirty="0" smtClean="0">
                <a:solidFill>
                  <a:srgbClr val="FFFF00"/>
                </a:solidFill>
              </a:rPr>
              <a:t>Demographic (Nov. 2015 – Nov. 2016)</a:t>
            </a:r>
            <a:endParaRPr lang="en-US" sz="3000" b="1" dirty="0">
              <a:solidFill>
                <a:srgbClr val="FFFF00"/>
              </a:solidFill>
            </a:endParaRPr>
          </a:p>
        </p:txBody>
      </p:sp>
      <p:pic>
        <p:nvPicPr>
          <p:cNvPr id="110594" name="Picture 2" descr="C:\Users\vhayden\Pictures\Jail\5380ac1d3ee8a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12420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0884674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1905000"/>
            <a:ext cx="54101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Demographic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(Nov. 2015 – Nov. 2016)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347360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14600" y="1752600"/>
            <a:ext cx="6324600" cy="4800600"/>
          </a:xfrm>
          <a:prstGeom prst="rect">
            <a:avLst/>
          </a:prstGeom>
        </p:spPr>
      </p:pic>
      <p:pic>
        <p:nvPicPr>
          <p:cNvPr id="105475" name="Picture 3" descr="C:\Users\vhayden\Pictures\Jail\bxp208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981200" cy="3352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5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Substance Abuse Demographic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Pretrial Community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 (Nov. 2015 – Nov. 2016)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073145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47800" y="1828800"/>
            <a:ext cx="6324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2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712101" cy="607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6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Mental Health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Services &amp; Barriers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94210" name="Picture 2" descr="C:\Users\vhayden\Pictures\Jail\thCA1NMJ8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650943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5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Office of the Sheriff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St. Mary’s County, Maryland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Garamond" pitchFamily="18" charset="0"/>
              </a:rPr>
            </a:b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7" descr="Picture 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1722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kern="0" dirty="0" smtClean="0">
                <a:solidFill>
                  <a:srgbClr val="FFFF00"/>
                </a:solidFill>
              </a:rPr>
              <a:t>Mental Health Services: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500" b="1" kern="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Assessment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Crisis intervention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Psychiatric evaluation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Medication management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Supportive counseling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Therapeutic groups to include Anger </a:t>
            </a:r>
            <a:r>
              <a:rPr lang="en-US" sz="2600" b="1" kern="0" dirty="0" err="1" smtClean="0">
                <a:solidFill>
                  <a:srgbClr val="FFFF00"/>
                </a:solidFill>
              </a:rPr>
              <a:t>Mgmt</a:t>
            </a:r>
            <a:r>
              <a:rPr lang="en-US" sz="2600" b="1" kern="0" dirty="0" smtClean="0">
                <a:solidFill>
                  <a:srgbClr val="FFFF00"/>
                </a:solidFill>
              </a:rPr>
              <a:t>, Men’s/Women’s Issues, Life Skills, Parenting, and PC Issues Group.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Aftercare referral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kern="0" dirty="0" smtClean="0">
              <a:solidFill>
                <a:srgbClr val="FFFF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kern="0" dirty="0" smtClean="0">
              <a:solidFill>
                <a:srgbClr val="FFFF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kern="0" dirty="0" smtClean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  <p:sp>
        <p:nvSpPr>
          <p:cNvPr id="5" name="Footer Placeholder 6"/>
          <p:cNvSpPr txBox="1">
            <a:spLocks/>
          </p:cNvSpPr>
          <p:nvPr/>
        </p:nvSpPr>
        <p:spPr bwMode="auto">
          <a:xfrm>
            <a:off x="2933700" y="6529387"/>
            <a:ext cx="3276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defRPr sz="1400" b="1" i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St. Mary’s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2907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3000" b="1" kern="0" dirty="0" smtClean="0">
                <a:solidFill>
                  <a:srgbClr val="FFFF00"/>
                </a:solidFill>
              </a:rPr>
              <a:t>Barriers to treatment/services in the jail: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b="1" kern="0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Lack of space to provide additional groups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Insufficient suicide watch cell for overflow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Very limited residential type placements for seriously mentally ill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Jail becoming the dumping ground for those with multiple issues struggling in the community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Not enough sober or other housing for those homeless individuals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kern="0" dirty="0" smtClean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38223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guilhembertholet.com/blog/wp-content/uploads/2011/09/Whats-the-next-ste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234577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3000" b="1" kern="0" dirty="0" smtClean="0">
                <a:solidFill>
                  <a:srgbClr val="FFFF00"/>
                </a:solidFill>
              </a:rPr>
              <a:t>Ideal program would include: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b="1" kern="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Re-entry program with more available resources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Soft hand turn overs to those being linked with community resources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600" b="1" kern="0" dirty="0" smtClean="0">
                <a:solidFill>
                  <a:srgbClr val="FFFF00"/>
                </a:solidFill>
              </a:rPr>
              <a:t>Multi-disciplinary team meetings for key players in the community to attempt to meet the needs of those individuals with multiple needs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33869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3200400"/>
            <a:ext cx="861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Captain Deborah L. </a:t>
            </a:r>
            <a:r>
              <a:rPr lang="en-US" sz="2600" b="1" kern="0" dirty="0" err="1" smtClean="0">
                <a:solidFill>
                  <a:srgbClr val="FFFF00"/>
                </a:solidFill>
              </a:rPr>
              <a:t>Diedrich</a:t>
            </a:r>
            <a:r>
              <a:rPr lang="en-US" sz="2600" b="1" kern="0" dirty="0" smtClean="0">
                <a:solidFill>
                  <a:srgbClr val="FFFF00"/>
                </a:solidFill>
              </a:rPr>
              <a:t>, Acting Commander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41880 </a:t>
            </a:r>
            <a:r>
              <a:rPr lang="en-US" sz="2600" b="1" kern="0" dirty="0" err="1" smtClean="0">
                <a:solidFill>
                  <a:srgbClr val="FFFF00"/>
                </a:solidFill>
              </a:rPr>
              <a:t>Baldridge</a:t>
            </a:r>
            <a:r>
              <a:rPr lang="en-US" sz="2600" b="1" kern="0" dirty="0" smtClean="0">
                <a:solidFill>
                  <a:srgbClr val="FFFF00"/>
                </a:solidFill>
              </a:rPr>
              <a:t> Street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Leonardtown, Maryland 20650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301-475-4200 Ext 2242</a:t>
            </a:r>
          </a:p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Deborah.Diedrich@stmarysmd.com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057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lvl="1" indent="0" algn="ctr" eaLnBrk="1" hangingPunct="1">
              <a:lnSpc>
                <a:spcPct val="90000"/>
              </a:lnSpc>
              <a:buNone/>
            </a:pPr>
            <a:r>
              <a:rPr lang="en-US" sz="2600" b="1" kern="0" dirty="0" smtClean="0">
                <a:solidFill>
                  <a:srgbClr val="FFFF00"/>
                </a:solidFill>
              </a:rPr>
              <a:t> 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22139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solidFill>
                  <a:srgbClr val="FFFF00"/>
                </a:solidFill>
              </a:rPr>
              <a:t>Population Demographics</a:t>
            </a:r>
            <a:endParaRPr lang="en-US" sz="3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735969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3400" y="1752600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457200"/>
            <a:ext cx="6400800" cy="96043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Deinstitutionalization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705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274638"/>
            <a:ext cx="65532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Pretrial Facts &amp; Information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6"/>
          <a:stretch/>
        </p:blipFill>
        <p:spPr bwMode="auto">
          <a:xfrm>
            <a:off x="1752600" y="1676400"/>
            <a:ext cx="5562600" cy="4750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3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Mental Health Inmates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*Snapshot of Jail Population </a:t>
            </a:r>
            <a:r>
              <a:rPr lang="en-US" sz="2400" dirty="0">
                <a:solidFill>
                  <a:srgbClr val="FFFF00"/>
                </a:solidFill>
              </a:rPr>
              <a:t>*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888454"/>
              </p:ext>
            </p:extLst>
          </p:nvPr>
        </p:nvGraphicFramePr>
        <p:xfrm>
          <a:off x="4648201" y="1676400"/>
          <a:ext cx="4190999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371599"/>
                <a:gridCol w="1752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Total Inmates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General Population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Mental Health</a:t>
                      </a:r>
                      <a:r>
                        <a:rPr lang="en-US" sz="1600" b="1" baseline="0" dirty="0" smtClean="0">
                          <a:solidFill>
                            <a:srgbClr val="FFFF00"/>
                          </a:solidFill>
                        </a:rPr>
                        <a:t> Population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215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118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97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val="186296158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48200" y="3048000"/>
            <a:ext cx="4191000" cy="365760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99392457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3048000"/>
            <a:ext cx="4191000" cy="3657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72961"/>
              </p:ext>
            </p:extLst>
          </p:nvPr>
        </p:nvGraphicFramePr>
        <p:xfrm>
          <a:off x="304800" y="1676400"/>
          <a:ext cx="4038601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008"/>
                <a:gridCol w="1321723"/>
                <a:gridCol w="168887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Total Inmates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General Population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Mental Health</a:t>
                      </a:r>
                      <a:r>
                        <a:rPr lang="en-US" sz="1600" b="1" baseline="0" dirty="0" smtClean="0">
                          <a:solidFill>
                            <a:srgbClr val="FFFF00"/>
                          </a:solidFill>
                        </a:rPr>
                        <a:t> Population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243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129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114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cap="none" spc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Mental Health with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Co-Occurring Disorder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*Snapshot of Jail Population*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14913"/>
              </p:ext>
            </p:extLst>
          </p:nvPr>
        </p:nvGraphicFramePr>
        <p:xfrm>
          <a:off x="4552950" y="1524000"/>
          <a:ext cx="44196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958"/>
                <a:gridCol w="1465642"/>
              </a:tblGrid>
              <a:tr h="414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Total Mental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</a:rPr>
                        <a:t> Health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 Inmates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Co-Occurring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8227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94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1431705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72000" y="2819400"/>
            <a:ext cx="4343400" cy="3733800"/>
          </a:xfrm>
          <a:prstGeom prst="rect">
            <a:avLst/>
          </a:prstGeom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4501867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2819400"/>
            <a:ext cx="4191000" cy="3733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389303"/>
              </p:ext>
            </p:extLst>
          </p:nvPr>
        </p:nvGraphicFramePr>
        <p:xfrm>
          <a:off x="228600" y="1524000"/>
          <a:ext cx="4114800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5229"/>
                <a:gridCol w="1469571"/>
              </a:tblGrid>
              <a:tr h="6656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Total Mental</a:t>
                      </a:r>
                      <a:r>
                        <a:rPr lang="en-US" sz="1400" b="1" baseline="0" dirty="0" smtClean="0">
                          <a:solidFill>
                            <a:srgbClr val="FFFF00"/>
                          </a:solidFill>
                        </a:rPr>
                        <a:t> Health</a:t>
                      </a: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 Inmates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  <a:endParaRPr lang="en-US" sz="1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Co-Occurring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</a:rPr>
                        <a:t>2014</a:t>
                      </a:r>
                    </a:p>
                  </a:txBody>
                  <a:tcPr/>
                </a:tc>
              </a:tr>
              <a:tr h="4011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90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24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5297026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" y="1752600"/>
            <a:ext cx="8386762" cy="44958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29685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5479501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3400" y="1828800"/>
            <a:ext cx="8229600" cy="44196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705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FF00"/>
                </a:solidFill>
              </a:rPr>
              <a:t>St. Mary’s County Detention Center</a:t>
            </a:r>
          </a:p>
        </p:txBody>
      </p:sp>
    </p:spTree>
    <p:extLst>
      <p:ext uri="{BB962C8B-B14F-4D97-AF65-F5344CB8AC3E}">
        <p14:creationId xmlns:p14="http://schemas.microsoft.com/office/powerpoint/2010/main" val="2531640355"/>
      </p:ext>
    </p:extLst>
  </p:cSld>
  <p:clrMapOvr>
    <a:masterClrMapping/>
  </p:clrMapOvr>
</p:sld>
</file>

<file path=ppt/theme/theme1.xml><?xml version="1.0" encoding="utf-8"?>
<a:theme xmlns:a="http://schemas.openxmlformats.org/drawingml/2006/main" name="Sheriff's Office PowerPoint Design Template">
  <a:themeElements>
    <a:clrScheme name="Sheriff's Office PowerPoint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eriff's Office PowerPoin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eriff's Office PowerPoi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riff's Office PowerPoi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riff's Office PowerPoi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riff's Office PowerPoi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riff's Office PowerPoi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eriff's Office PowerPoi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eriff's Office PowerPoi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358</Words>
  <Application>Microsoft Office PowerPoint</Application>
  <PresentationFormat>On-screen Show (4:3)</PresentationFormat>
  <Paragraphs>108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Wingdings</vt:lpstr>
      <vt:lpstr>Sheriff's Office PowerPoint Design Template</vt:lpstr>
      <vt:lpstr>Office of the Sheriff St. Mary’s County, Maryland  </vt:lpstr>
      <vt:lpstr>Office of the Sheriff St. Mary’s County, Maryland  </vt:lpstr>
      <vt:lpstr>Population Demographics</vt:lpstr>
      <vt:lpstr>Deinstitutionalization </vt:lpstr>
      <vt:lpstr>Pretrial Facts &amp; Information</vt:lpstr>
      <vt:lpstr>PowerPoint Presentation</vt:lpstr>
      <vt:lpstr>PowerPoint Presentation</vt:lpstr>
      <vt:lpstr>St. Mary’s County Detention Center</vt:lpstr>
      <vt:lpstr>St. Mary’s County Detention Center</vt:lpstr>
      <vt:lpstr>St. Mary’s County Detention Center * Snapshot - 3/6/2017 *</vt:lpstr>
      <vt:lpstr>St. Mary’s County Detention Center</vt:lpstr>
      <vt:lpstr>St. Mary’s County Detention Center</vt:lpstr>
      <vt:lpstr>Recidivism Demographics</vt:lpstr>
      <vt:lpstr>St. Mary’s County Detention Center</vt:lpstr>
      <vt:lpstr>Health Care Referrals  Demographic (Nov. 2015 – Nov. 2016)</vt:lpstr>
      <vt:lpstr>Demographic  (Nov. 2015 – Nov. 2016)</vt:lpstr>
      <vt:lpstr>Substance Abuse Demographic Pretrial Community  (Nov. 2015 – Nov. 2016)</vt:lpstr>
      <vt:lpstr>PowerPoint Presentation</vt:lpstr>
      <vt:lpstr>Mental Health Services &amp; Barriers</vt:lpstr>
      <vt:lpstr>St. Mary’s County Detention Center</vt:lpstr>
      <vt:lpstr>St. Mary’s County Detention Center</vt:lpstr>
      <vt:lpstr>St. Mary’s County Detention Center</vt:lpstr>
      <vt:lpstr>St. Mary’s County Detention Center</vt:lpstr>
      <vt:lpstr>St. Mary’s County Detention Center</vt:lpstr>
    </vt:vector>
  </TitlesOfParts>
  <Company>SMCG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Sheriff St. Mary’s County, Maryland</dc:title>
  <dc:creator>James O'Neill</dc:creator>
  <cp:lastModifiedBy>Jenna Mulliken</cp:lastModifiedBy>
  <cp:revision>68</cp:revision>
  <cp:lastPrinted>2017-03-09T14:01:47Z</cp:lastPrinted>
  <dcterms:created xsi:type="dcterms:W3CDTF">2013-01-11T18:46:21Z</dcterms:created>
  <dcterms:modified xsi:type="dcterms:W3CDTF">2017-03-24T14:11:08Z</dcterms:modified>
</cp:coreProperties>
</file>