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21" r:id="rId2"/>
    <p:sldId id="342" r:id="rId3"/>
    <p:sldId id="323" r:id="rId4"/>
    <p:sldId id="339" r:id="rId5"/>
    <p:sldId id="338" r:id="rId6"/>
    <p:sldId id="340" r:id="rId7"/>
    <p:sldId id="324" r:id="rId8"/>
    <p:sldId id="325" r:id="rId9"/>
    <p:sldId id="326" r:id="rId10"/>
    <p:sldId id="327" r:id="rId11"/>
    <p:sldId id="328" r:id="rId12"/>
    <p:sldId id="258" r:id="rId13"/>
    <p:sldId id="329" r:id="rId14"/>
    <p:sldId id="262" r:id="rId15"/>
    <p:sldId id="330" r:id="rId16"/>
    <p:sldId id="259" r:id="rId17"/>
    <p:sldId id="261" r:id="rId18"/>
    <p:sldId id="331" r:id="rId19"/>
    <p:sldId id="332" r:id="rId20"/>
    <p:sldId id="260" r:id="rId21"/>
    <p:sldId id="264" r:id="rId22"/>
    <p:sldId id="270" r:id="rId23"/>
    <p:sldId id="269" r:id="rId24"/>
    <p:sldId id="268" r:id="rId25"/>
    <p:sldId id="267" r:id="rId26"/>
    <p:sldId id="266" r:id="rId27"/>
    <p:sldId id="265" r:id="rId28"/>
    <p:sldId id="271" r:id="rId29"/>
    <p:sldId id="280" r:id="rId30"/>
    <p:sldId id="278" r:id="rId31"/>
    <p:sldId id="282" r:id="rId32"/>
    <p:sldId id="286" r:id="rId33"/>
    <p:sldId id="285" r:id="rId34"/>
    <p:sldId id="284" r:id="rId35"/>
    <p:sldId id="283" r:id="rId36"/>
    <p:sldId id="293" r:id="rId37"/>
    <p:sldId id="292" r:id="rId38"/>
    <p:sldId id="291" r:id="rId39"/>
    <p:sldId id="290" r:id="rId40"/>
    <p:sldId id="289" r:id="rId41"/>
    <p:sldId id="288" r:id="rId42"/>
    <p:sldId id="287" r:id="rId43"/>
    <p:sldId id="298" r:id="rId44"/>
    <p:sldId id="297" r:id="rId45"/>
    <p:sldId id="296" r:id="rId46"/>
    <p:sldId id="294" r:id="rId47"/>
    <p:sldId id="263" r:id="rId48"/>
    <p:sldId id="300" r:id="rId49"/>
    <p:sldId id="306" r:id="rId50"/>
    <p:sldId id="305" r:id="rId51"/>
    <p:sldId id="304" r:id="rId52"/>
    <p:sldId id="303" r:id="rId53"/>
    <p:sldId id="302" r:id="rId54"/>
    <p:sldId id="281" r:id="rId55"/>
    <p:sldId id="277" r:id="rId56"/>
    <p:sldId id="276" r:id="rId57"/>
    <p:sldId id="275" r:id="rId58"/>
    <p:sldId id="299" r:id="rId59"/>
    <p:sldId id="295" r:id="rId60"/>
    <p:sldId id="308" r:id="rId61"/>
    <p:sldId id="307" r:id="rId62"/>
    <p:sldId id="315" r:id="rId63"/>
    <p:sldId id="316" r:id="rId64"/>
    <p:sldId id="317" r:id="rId65"/>
    <p:sldId id="318" r:id="rId66"/>
    <p:sldId id="319" r:id="rId67"/>
    <p:sldId id="335" r:id="rId68"/>
    <p:sldId id="337" r:id="rId69"/>
    <p:sldId id="336" r:id="rId70"/>
    <p:sldId id="333" r:id="rId71"/>
    <p:sldId id="33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09AEC3-95E3-4303-935A-7C5B891CA9A2}" type="slidenum">
              <a:rPr lang="en-US" smtClean="0"/>
              <a:pPr/>
              <a:t>‹#›</a:t>
            </a:fld>
            <a:endParaRPr lang="en-US" dirty="0"/>
          </a:p>
        </p:txBody>
      </p:sp>
    </p:spTree>
  </p:cSld>
  <p:clrMapOvr>
    <a:masterClrMapping/>
  </p:clrMapOvr>
  <p:transition spd="slow" advClick="0" advTm="15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32862F2-8EEF-469F-845D-AF39A167540D}"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09AEC3-95E3-4303-935A-7C5B891CA9A2}" type="slidenum">
              <a:rPr lang="en-US" smtClean="0"/>
              <a:pPr/>
              <a:t>‹#›</a:t>
            </a:fld>
            <a:endParaRPr lang="en-US" dirty="0"/>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transition spd="slow" advClick="0" advTm="15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32862F2-8EEF-469F-845D-AF39A167540D}" type="datetimeFigureOut">
              <a:rPr lang="en-US" smtClean="0"/>
              <a:pPr/>
              <a:t>4/4/2019</a:t>
            </a:fld>
            <a:endParaRPr lang="en-US" dirty="0"/>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dirty="0"/>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D09AEC3-95E3-4303-935A-7C5B891CA9A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15000">
    <p:random/>
  </p:transition>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emf"/><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4 (5).JPG"/>
          <p:cNvPicPr>
            <a:picLocks noChangeAspect="1"/>
          </p:cNvPicPr>
          <p:nvPr/>
        </p:nvPicPr>
        <p:blipFill>
          <a:blip r:embed="rId2" cstate="print"/>
          <a:stretch>
            <a:fillRect/>
          </a:stretch>
        </p:blipFill>
        <p:spPr>
          <a:xfrm>
            <a:off x="114300" y="2057400"/>
            <a:ext cx="3856551" cy="3840480"/>
          </a:xfrm>
          <a:prstGeom prst="ellipse">
            <a:avLst/>
          </a:prstGeom>
          <a:ln>
            <a:noFill/>
          </a:ln>
          <a:effectLst>
            <a:softEdge rad="112500"/>
          </a:effectLst>
        </p:spPr>
      </p:pic>
      <p:sp>
        <p:nvSpPr>
          <p:cNvPr id="2" name="Title 1"/>
          <p:cNvSpPr>
            <a:spLocks noGrp="1"/>
          </p:cNvSpPr>
          <p:nvPr>
            <p:ph type="ctrTitle"/>
          </p:nvPr>
        </p:nvSpPr>
        <p:spPr>
          <a:xfrm>
            <a:off x="533400" y="-914400"/>
            <a:ext cx="8172450" cy="2814509"/>
          </a:xfrm>
        </p:spPr>
        <p:txBody>
          <a:bodyPr>
            <a:normAutofit/>
          </a:bodyPr>
          <a:lstStyle/>
          <a:p>
            <a:pPr algn="ctr"/>
            <a:r>
              <a:rPr lang="en-US" sz="3600" b="1" dirty="0" smtClean="0">
                <a:solidFill>
                  <a:schemeClr val="accent5">
                    <a:lumMod val="60000"/>
                    <a:lumOff val="40000"/>
                  </a:schemeClr>
                </a:solidFill>
              </a:rPr>
              <a:t>Smoke Free Holy Ground </a:t>
            </a:r>
            <a:br>
              <a:rPr lang="en-US" sz="3600" b="1" dirty="0" smtClean="0">
                <a:solidFill>
                  <a:schemeClr val="accent5">
                    <a:lumMod val="60000"/>
                    <a:lumOff val="40000"/>
                  </a:schemeClr>
                </a:solidFill>
              </a:rPr>
            </a:br>
            <a:r>
              <a:rPr lang="en-US" sz="3600" i="1" dirty="0" smtClean="0">
                <a:solidFill>
                  <a:schemeClr val="accent5">
                    <a:lumMod val="60000"/>
                    <a:lumOff val="40000"/>
                  </a:schemeClr>
                </a:solidFill>
              </a:rPr>
              <a:t>A Covenant of Faith and Health</a:t>
            </a:r>
            <a:endParaRPr lang="en-US" sz="3600" i="1" dirty="0">
              <a:solidFill>
                <a:schemeClr val="accent5">
                  <a:lumMod val="60000"/>
                  <a:lumOff val="40000"/>
                </a:schemeClr>
              </a:solidFill>
            </a:endParaRPr>
          </a:p>
        </p:txBody>
      </p:sp>
      <p:sp>
        <p:nvSpPr>
          <p:cNvPr id="3" name="Subtitle 2"/>
          <p:cNvSpPr>
            <a:spLocks noGrp="1"/>
          </p:cNvSpPr>
          <p:nvPr>
            <p:ph type="subTitle" idx="1"/>
          </p:nvPr>
        </p:nvSpPr>
        <p:spPr>
          <a:xfrm>
            <a:off x="2819400" y="4800600"/>
            <a:ext cx="5825202" cy="1096899"/>
          </a:xfrm>
        </p:spPr>
        <p:txBody>
          <a:bodyPr>
            <a:normAutofit fontScale="92500" lnSpcReduction="10000"/>
          </a:bodyPr>
          <a:lstStyle/>
          <a:p>
            <a:r>
              <a:rPr lang="en-US" dirty="0">
                <a:solidFill>
                  <a:schemeClr val="tx1"/>
                </a:solidFill>
              </a:rPr>
              <a:t>Apostle Larry Lee Thomas Sr</a:t>
            </a:r>
            <a:r>
              <a:rPr lang="en-US" dirty="0" smtClean="0">
                <a:solidFill>
                  <a:schemeClr val="tx1"/>
                </a:solidFill>
              </a:rPr>
              <a:t>., Founder</a:t>
            </a:r>
          </a:p>
          <a:p>
            <a:r>
              <a:rPr lang="en-US" dirty="0" smtClean="0">
                <a:solidFill>
                  <a:schemeClr val="tx1"/>
                </a:solidFill>
              </a:rPr>
              <a:t> Empowering Believers Church of the Apostolic Faith</a:t>
            </a:r>
          </a:p>
          <a:p>
            <a:r>
              <a:rPr lang="en-US" dirty="0" smtClean="0">
                <a:solidFill>
                  <a:schemeClr val="tx1"/>
                </a:solidFill>
              </a:rPr>
              <a:t>EBC International Network</a:t>
            </a:r>
          </a:p>
          <a:p>
            <a:endParaRPr lang="en-US" dirty="0"/>
          </a:p>
        </p:txBody>
      </p:sp>
    </p:spTree>
    <p:extLst>
      <p:ext uri="{BB962C8B-B14F-4D97-AF65-F5344CB8AC3E}">
        <p14:creationId xmlns:p14="http://schemas.microsoft.com/office/powerpoint/2010/main" val="1804289383"/>
      </p:ext>
    </p:extLst>
  </p:cSld>
  <p:clrMapOvr>
    <a:masterClrMapping/>
  </p:clrMapOvr>
  <p:transition spd="slow" advClick="0" advTm="1500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_events-300x230.jpg"/>
          <p:cNvPicPr>
            <a:picLocks noChangeAspect="1"/>
          </p:cNvPicPr>
          <p:nvPr/>
        </p:nvPicPr>
        <p:blipFill>
          <a:blip r:embed="rId2" cstate="print"/>
          <a:stretch>
            <a:fillRect/>
          </a:stretch>
        </p:blipFill>
        <p:spPr>
          <a:xfrm>
            <a:off x="1143000" y="304800"/>
            <a:ext cx="5724953" cy="5852160"/>
          </a:xfrm>
          <a:prstGeom prst="rect">
            <a:avLst/>
          </a:prstGeom>
        </p:spPr>
      </p:pic>
    </p:spTree>
  </p:cSld>
  <p:clrMapOvr>
    <a:masterClrMapping/>
  </p:clrMapOvr>
  <p:transition spd="slow" advClick="0" advTm="1500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9600"/>
            <a:ext cx="8183880" cy="1051560"/>
          </a:xfrm>
        </p:spPr>
        <p:txBody>
          <a:bodyPr>
            <a:normAutofit fontScale="90000"/>
          </a:bodyPr>
          <a:lstStyle/>
          <a:p>
            <a:pPr algn="ctr"/>
            <a:r>
              <a:rPr lang="en-US" sz="3200" b="1" dirty="0" smtClean="0">
                <a:solidFill>
                  <a:schemeClr val="accent5">
                    <a:lumMod val="60000"/>
                    <a:lumOff val="40000"/>
                  </a:schemeClr>
                </a:solidFill>
              </a:rPr>
              <a:t>SFHG – Empowering Believers Church</a:t>
            </a:r>
            <a:br>
              <a:rPr lang="en-US" sz="3200" b="1" dirty="0" smtClean="0">
                <a:solidFill>
                  <a:schemeClr val="accent5">
                    <a:lumMod val="60000"/>
                    <a:lumOff val="40000"/>
                  </a:schemeClr>
                </a:solidFill>
              </a:rPr>
            </a:br>
            <a:r>
              <a:rPr lang="en-US" sz="3200" b="1" dirty="0" smtClean="0">
                <a:solidFill>
                  <a:schemeClr val="accent5">
                    <a:lumMod val="60000"/>
                    <a:lumOff val="40000"/>
                  </a:schemeClr>
                </a:solidFill>
              </a:rPr>
              <a:t>17 years strong!!</a:t>
            </a:r>
            <a:endParaRPr lang="en-US" sz="3200" b="1" dirty="0">
              <a:solidFill>
                <a:schemeClr val="accent5">
                  <a:lumMod val="60000"/>
                  <a:lumOff val="40000"/>
                </a:schemeClr>
              </a:solidFill>
            </a:endParaRPr>
          </a:p>
        </p:txBody>
      </p:sp>
      <p:pic>
        <p:nvPicPr>
          <p:cNvPr id="5" name="graphics12"/>
          <p:cNvPicPr/>
          <p:nvPr/>
        </p:nvPicPr>
        <p:blipFill>
          <a:blip r:embed="rId2" cstate="print">
            <a:alphaModFix/>
            <a:lum/>
          </a:blip>
          <a:srcRect/>
          <a:stretch>
            <a:fillRect/>
          </a:stretch>
        </p:blipFill>
        <p:spPr>
          <a:xfrm>
            <a:off x="3200400" y="1143000"/>
            <a:ext cx="3021806" cy="2651760"/>
          </a:xfrm>
          <a:prstGeom prst="rect">
            <a:avLst/>
          </a:prstGeom>
          <a:ln>
            <a:noFill/>
          </a:ln>
          <a:effectLst>
            <a:outerShdw blurRad="292100" dist="139700" dir="2700000" algn="tl" rotWithShape="0">
              <a:srgbClr val="333333">
                <a:alpha val="65000"/>
              </a:srgbClr>
            </a:outerShdw>
          </a:effectLst>
        </p:spPr>
      </p:pic>
      <p:pic>
        <p:nvPicPr>
          <p:cNvPr id="7" name="Picture 6" descr="children puppets.jpg"/>
          <p:cNvPicPr>
            <a:picLocks noChangeAspect="1"/>
          </p:cNvPicPr>
          <p:nvPr/>
        </p:nvPicPr>
        <p:blipFill>
          <a:blip r:embed="rId3" cstate="print"/>
          <a:stretch>
            <a:fillRect/>
          </a:stretch>
        </p:blipFill>
        <p:spPr>
          <a:xfrm>
            <a:off x="6324600" y="533400"/>
            <a:ext cx="1943672" cy="3474720"/>
          </a:xfrm>
          <a:prstGeom prst="rect">
            <a:avLst/>
          </a:prstGeom>
          <a:ln>
            <a:noFill/>
          </a:ln>
          <a:effectLst>
            <a:outerShdw blurRad="292100" dist="139700" dir="2700000" algn="tl" rotWithShape="0">
              <a:srgbClr val="333333">
                <a:alpha val="65000"/>
              </a:srgbClr>
            </a:outerShdw>
          </a:effectLst>
        </p:spPr>
      </p:pic>
      <p:pic>
        <p:nvPicPr>
          <p:cNvPr id="13" name="graphics6"/>
          <p:cNvPicPr/>
          <p:nvPr/>
        </p:nvPicPr>
        <p:blipFill>
          <a:blip r:embed="rId4" cstate="print">
            <a:alphaModFix/>
            <a:lum/>
          </a:blip>
          <a:srcRect/>
          <a:stretch>
            <a:fillRect/>
          </a:stretch>
        </p:blipFill>
        <p:spPr>
          <a:xfrm>
            <a:off x="457200" y="457200"/>
            <a:ext cx="2743200" cy="35661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15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055.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ransition spd="slow" advClick="0" advTm="15000">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HG DINNER PIC.jpg"/>
          <p:cNvPicPr>
            <a:picLocks noChangeAspect="1"/>
          </p:cNvPicPr>
          <p:nvPr/>
        </p:nvPicPr>
        <p:blipFill>
          <a:blip r:embed="rId2" cstate="print"/>
          <a:stretch>
            <a:fillRect/>
          </a:stretch>
        </p:blipFill>
        <p:spPr>
          <a:xfrm>
            <a:off x="1981200" y="381000"/>
            <a:ext cx="4438649" cy="6096000"/>
          </a:xfrm>
          <a:prstGeom prst="rect">
            <a:avLst/>
          </a:prstGeom>
        </p:spPr>
      </p:pic>
    </p:spTree>
  </p:cSld>
  <p:clrMapOvr>
    <a:masterClrMapping/>
  </p:clrMapOvr>
  <p:transition spd="slow" advClick="0" advTm="15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398 (3).JPG"/>
          <p:cNvPicPr>
            <a:picLocks noChangeAspect="1"/>
          </p:cNvPicPr>
          <p:nvPr/>
        </p:nvPicPr>
        <p:blipFill>
          <a:blip r:embed="rId2" cstate="print"/>
          <a:stretch>
            <a:fillRect/>
          </a:stretch>
        </p:blipFill>
        <p:spPr>
          <a:xfrm>
            <a:off x="0" y="228600"/>
            <a:ext cx="9144000" cy="6096000"/>
          </a:xfrm>
          <a:prstGeom prst="rect">
            <a:avLst/>
          </a:prstGeom>
        </p:spPr>
      </p:pic>
    </p:spTree>
  </p:cSld>
  <p:clrMapOvr>
    <a:masterClrMapping/>
  </p:clrMapOvr>
  <p:transition spd="slow" advClick="0" advTm="15000">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ownload.jpg"/>
          <p:cNvPicPr>
            <a:picLocks noChangeAspect="1"/>
          </p:cNvPicPr>
          <p:nvPr/>
        </p:nvPicPr>
        <p:blipFill>
          <a:blip r:embed="rId2" cstate="print"/>
          <a:stretch>
            <a:fillRect/>
          </a:stretch>
        </p:blipFill>
        <p:spPr>
          <a:xfrm>
            <a:off x="533400" y="381000"/>
            <a:ext cx="1602454" cy="1920240"/>
          </a:xfrm>
          <a:prstGeom prst="rect">
            <a:avLst/>
          </a:prstGeom>
        </p:spPr>
      </p:pic>
      <p:sp>
        <p:nvSpPr>
          <p:cNvPr id="4" name="Title 3"/>
          <p:cNvSpPr>
            <a:spLocks noGrp="1"/>
          </p:cNvSpPr>
          <p:nvPr>
            <p:ph type="title"/>
          </p:nvPr>
        </p:nvSpPr>
        <p:spPr>
          <a:xfrm>
            <a:off x="2057400" y="685800"/>
            <a:ext cx="6447501" cy="1320800"/>
          </a:xfrm>
        </p:spPr>
        <p:txBody>
          <a:bodyPr>
            <a:normAutofit fontScale="90000"/>
          </a:bodyPr>
          <a:lstStyle/>
          <a:p>
            <a:pPr algn="ctr"/>
            <a:r>
              <a:rPr lang="en-US" dirty="0" smtClean="0">
                <a:solidFill>
                  <a:schemeClr val="accent5">
                    <a:lumMod val="60000"/>
                    <a:lumOff val="40000"/>
                  </a:schemeClr>
                </a:solidFill>
              </a:rPr>
              <a:t/>
            </a:r>
            <a:br>
              <a:rPr lang="en-US" dirty="0" smtClean="0">
                <a:solidFill>
                  <a:schemeClr val="accent5">
                    <a:lumMod val="60000"/>
                    <a:lumOff val="40000"/>
                  </a:schemeClr>
                </a:solidFill>
              </a:rPr>
            </a:br>
            <a:r>
              <a:rPr lang="en-US" dirty="0" smtClean="0">
                <a:solidFill>
                  <a:schemeClr val="accent5">
                    <a:lumMod val="60000"/>
                    <a:lumOff val="40000"/>
                  </a:schemeClr>
                </a:solidFill>
              </a:rPr>
              <a:t>100 Congregations for a Million Hearts </a:t>
            </a:r>
            <a:endParaRPr lang="en-US" dirty="0">
              <a:solidFill>
                <a:schemeClr val="accent5">
                  <a:lumMod val="60000"/>
                  <a:lumOff val="40000"/>
                </a:schemeClr>
              </a:solidFill>
            </a:endParaRPr>
          </a:p>
        </p:txBody>
      </p:sp>
      <p:pic>
        <p:nvPicPr>
          <p:cNvPr id="7" name="Content Placeholder 6" descr="COUNCILMAN DINNER.jpg"/>
          <p:cNvPicPr>
            <a:picLocks noGrp="1" noChangeAspect="1"/>
          </p:cNvPicPr>
          <p:nvPr>
            <p:ph sz="half" idx="1"/>
          </p:nvPr>
        </p:nvPicPr>
        <p:blipFill>
          <a:blip r:embed="rId3" cstate="print"/>
          <a:stretch>
            <a:fillRect/>
          </a:stretch>
        </p:blipFill>
        <p:spPr>
          <a:xfrm>
            <a:off x="1066800" y="2514600"/>
            <a:ext cx="3909061" cy="3474720"/>
          </a:xfrm>
          <a:prstGeom prst="rect">
            <a:avLst/>
          </a:prstGeom>
          <a:solidFill>
            <a:srgbClr val="FFFFFF">
              <a:shade val="85000"/>
            </a:srgbClr>
          </a:solidFill>
          <a:ln w="1905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7" descr="DINNER 7.jpg"/>
          <p:cNvPicPr>
            <a:picLocks noGrp="1" noChangeAspect="1"/>
          </p:cNvPicPr>
          <p:nvPr>
            <p:ph sz="half" idx="2"/>
          </p:nvPr>
        </p:nvPicPr>
        <p:blipFill>
          <a:blip r:embed="rId4" cstate="print"/>
          <a:stretch>
            <a:fillRect/>
          </a:stretch>
        </p:blipFill>
        <p:spPr>
          <a:xfrm>
            <a:off x="5486400" y="2209800"/>
            <a:ext cx="2911078" cy="3881437"/>
          </a:xfrm>
          <a:prstGeom prst="rect">
            <a:avLst/>
          </a:prstGeom>
          <a:solidFill>
            <a:srgbClr val="FFFFFF">
              <a:shade val="85000"/>
            </a:srgbClr>
          </a:solidFill>
          <a:ln w="1905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Click="0" advTm="1500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1207_124622.jpg"/>
          <p:cNvPicPr>
            <a:picLocks noChangeAspect="1"/>
          </p:cNvPicPr>
          <p:nvPr/>
        </p:nvPicPr>
        <p:blipFill>
          <a:blip r:embed="rId2" cstate="print"/>
          <a:stretch>
            <a:fillRect/>
          </a:stretch>
        </p:blipFill>
        <p:spPr>
          <a:xfrm>
            <a:off x="152400" y="685800"/>
            <a:ext cx="8778240" cy="5791200"/>
          </a:xfrm>
          <a:prstGeom prst="rect">
            <a:avLst/>
          </a:prstGeom>
        </p:spPr>
      </p:pic>
    </p:spTree>
  </p:cSld>
  <p:clrMapOvr>
    <a:masterClrMapping/>
  </p:clrMapOvr>
  <p:transition spd="slow" advClick="0" advTm="15000">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0216_13392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advClick="0" advTm="15000">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NNER 5.jpg"/>
          <p:cNvPicPr>
            <a:picLocks noGrp="1" noChangeAspect="1"/>
          </p:cNvPicPr>
          <p:nvPr>
            <p:ph sz="half" idx="1"/>
          </p:nvPr>
        </p:nvPicPr>
        <p:blipFill>
          <a:blip r:embed="rId2" cstate="print"/>
          <a:stretch>
            <a:fillRect/>
          </a:stretch>
        </p:blipFill>
        <p:spPr>
          <a:xfrm>
            <a:off x="228600" y="381000"/>
            <a:ext cx="5040630" cy="4480560"/>
          </a:xfrm>
          <a:prstGeom prst="rect">
            <a:avLst/>
          </a:prstGeom>
          <a:ln w="127000" cap="rnd">
            <a:solidFill>
              <a:srgbClr val="92D05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Content Placeholder 7" descr="13254449_259610027724721_7440896153520393925_n.jpg"/>
          <p:cNvPicPr>
            <a:picLocks noGrp="1" noChangeAspect="1"/>
          </p:cNvPicPr>
          <p:nvPr>
            <p:ph sz="half" idx="2"/>
          </p:nvPr>
        </p:nvPicPr>
        <p:blipFill>
          <a:blip r:embed="rId3" cstate="print"/>
          <a:stretch>
            <a:fillRect/>
          </a:stretch>
        </p:blipFill>
        <p:spPr>
          <a:xfrm>
            <a:off x="5181600" y="1447800"/>
            <a:ext cx="3771900" cy="5029200"/>
          </a:xfrm>
          <a:prstGeom prst="rect">
            <a:avLst/>
          </a:prstGeom>
          <a:ln w="127000" cap="rnd">
            <a:solidFill>
              <a:srgbClr val="92D05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advClick="0" advTm="15000">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ners.jpg"/>
          <p:cNvPicPr>
            <a:picLocks noChangeAspect="1"/>
          </p:cNvPicPr>
          <p:nvPr/>
        </p:nvPicPr>
        <p:blipFill>
          <a:blip r:embed="rId2" cstate="print"/>
          <a:stretch>
            <a:fillRect/>
          </a:stretch>
        </p:blipFill>
        <p:spPr>
          <a:xfrm>
            <a:off x="1485901" y="609600"/>
            <a:ext cx="4301663" cy="4663440"/>
          </a:xfrm>
          <a:prstGeom prst="rect">
            <a:avLst/>
          </a:prstGeom>
        </p:spPr>
      </p:pic>
      <p:sp>
        <p:nvSpPr>
          <p:cNvPr id="4" name="Title 1"/>
          <p:cNvSpPr txBox="1">
            <a:spLocks/>
          </p:cNvSpPr>
          <p:nvPr/>
        </p:nvSpPr>
        <p:spPr>
          <a:xfrm>
            <a:off x="3429000" y="4495800"/>
            <a:ext cx="3200400" cy="990600"/>
          </a:xfrm>
          <a:prstGeom prst="rect">
            <a:avLst/>
          </a:prstGeom>
          <a:solidFill>
            <a:schemeClr val="accent4">
              <a:lumMod val="75000"/>
            </a:schemeClr>
          </a:solidFill>
        </p:spPr>
        <p:txBody>
          <a:bodyPr vert="horz" lIns="91440" tIns="45720" rIns="91440" bIns="45720" rtlCol="0" anchor="t">
            <a:normAutofit fontScale="77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accent5">
                    <a:lumMod val="60000"/>
                    <a:lumOff val="40000"/>
                  </a:schemeClr>
                </a:solidFill>
                <a:effectLst/>
                <a:uLnTx/>
                <a:uFillTx/>
                <a:latin typeface="Arial Black" pitchFamily="34" charset="0"/>
                <a:ea typeface="+mj-ea"/>
                <a:cs typeface="+mj-cs"/>
              </a:rPr>
              <a:t>Partners </a:t>
            </a:r>
            <a:endParaRPr kumimoji="0" lang="en-US" sz="6000" b="0" i="0" u="none" strike="noStrike" kern="1200" cap="none" spc="0" normalizeH="0" baseline="0" noProof="0" dirty="0">
              <a:ln>
                <a:noFill/>
              </a:ln>
              <a:solidFill>
                <a:schemeClr val="accent5">
                  <a:lumMod val="60000"/>
                  <a:lumOff val="40000"/>
                </a:schemeClr>
              </a:solidFill>
              <a:effectLst/>
              <a:uLnTx/>
              <a:uFillTx/>
              <a:latin typeface="Arial Black" pitchFamily="34" charset="0"/>
              <a:ea typeface="+mj-ea"/>
              <a:cs typeface="+mj-cs"/>
            </a:endParaRPr>
          </a:p>
        </p:txBody>
      </p:sp>
    </p:spTree>
  </p:cSld>
  <p:clrMapOvr>
    <a:masterClrMapping/>
  </p:clrMapOvr>
  <p:transition spd="slow" advClick="0" advTm="1500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304800"/>
            <a:ext cx="6563638" cy="523220"/>
          </a:xfrm>
          <a:prstGeom prst="rect">
            <a:avLst/>
          </a:prstGeom>
          <a:noFill/>
        </p:spPr>
        <p:txBody>
          <a:bodyPr wrap="square" rtlCol="0">
            <a:spAutoFit/>
          </a:bodyPr>
          <a:lstStyle/>
          <a:p>
            <a:pPr algn="ctr"/>
            <a:r>
              <a:rPr lang="en-US" sz="2800" b="1" dirty="0" smtClean="0"/>
              <a:t>Apostle Larry Lee Thomas, Sr. </a:t>
            </a:r>
            <a:endParaRPr lang="en-US" sz="2800" b="1" dirty="0"/>
          </a:p>
        </p:txBody>
      </p:sp>
      <p:sp>
        <p:nvSpPr>
          <p:cNvPr id="6" name="TextBox 5"/>
          <p:cNvSpPr txBox="1"/>
          <p:nvPr/>
        </p:nvSpPr>
        <p:spPr>
          <a:xfrm>
            <a:off x="457200" y="2819400"/>
            <a:ext cx="8305800" cy="3539430"/>
          </a:xfrm>
          <a:prstGeom prst="rect">
            <a:avLst/>
          </a:prstGeom>
          <a:noFill/>
        </p:spPr>
        <p:txBody>
          <a:bodyPr wrap="square" rtlCol="0">
            <a:spAutoFit/>
          </a:bodyPr>
          <a:lstStyle/>
          <a:p>
            <a:r>
              <a:rPr lang="en-US" sz="1400" b="1" dirty="0" smtClean="0">
                <a:latin typeface="Calibri" panose="020F0502020204030204" pitchFamily="34" charset="0"/>
              </a:rPr>
              <a:t>Apostle </a:t>
            </a:r>
            <a:r>
              <a:rPr lang="en-US" sz="1400" b="1" dirty="0">
                <a:latin typeface="Calibri" panose="020F0502020204030204" pitchFamily="34" charset="0"/>
              </a:rPr>
              <a:t>Larry Lee Thomas, Sr.</a:t>
            </a:r>
            <a:r>
              <a:rPr lang="en-US" sz="1400" dirty="0">
                <a:latin typeface="Calibri" panose="020F0502020204030204" pitchFamily="34" charset="0"/>
              </a:rPr>
              <a:t> is the Senior Pastor of the Empowering Believers Church located in Glen Burnie, </a:t>
            </a:r>
            <a:r>
              <a:rPr lang="en-US" sz="1400" dirty="0" smtClean="0">
                <a:latin typeface="Calibri" panose="020F0502020204030204" pitchFamily="34" charset="0"/>
              </a:rPr>
              <a:t>Maryland</a:t>
            </a:r>
            <a:r>
              <a:rPr lang="en-US" sz="1400" dirty="0">
                <a:latin typeface="Calibri" panose="020F0502020204030204" pitchFamily="34" charset="0"/>
              </a:rPr>
              <a:t> </a:t>
            </a:r>
            <a:r>
              <a:rPr lang="en-US" sz="1400" dirty="0" smtClean="0">
                <a:latin typeface="Calibri" panose="020F0502020204030204" pitchFamily="34" charset="0"/>
              </a:rPr>
              <a:t>and </a:t>
            </a:r>
            <a:r>
              <a:rPr lang="en-US" sz="1400" dirty="0">
                <a:latin typeface="Calibri" panose="020F0502020204030204" pitchFamily="34" charset="0"/>
              </a:rPr>
              <a:t>the presiding prelate of the Empowering Believers Church Apostolic International Network where he oversees churches and ministries in the USA, Africa, Caribbean, and the Philippines. </a:t>
            </a:r>
          </a:p>
          <a:p>
            <a:r>
              <a:rPr lang="en-US" sz="1400" dirty="0" smtClean="0">
                <a:latin typeface="Calibri" panose="020F0502020204030204" pitchFamily="34" charset="0"/>
              </a:rPr>
              <a:t>He is the founder of The Smoke Free Holy Ground Initiative which began in 2001 with a grant from The Department of Health and Mental Hygiene (DHMH) to educate churches and the faith community about the dangers of tobacco and secondhand smoke.  </a:t>
            </a:r>
          </a:p>
          <a:p>
            <a:r>
              <a:rPr lang="en-US" sz="1400" dirty="0" smtClean="0">
                <a:latin typeface="Calibri" panose="020F0502020204030204" pitchFamily="34" charset="0"/>
              </a:rPr>
              <a:t>The Lord has allowed this initiative to have over 800 covenant partners in Maryland, Virginia, West Virginia, New Jersey, Pennsylvania, Alabama, Tennessee, California and Indiana. They began spreading the message to sound the alarm in Barbados and in Kenya, Tanzania, Uganda, Nigeria, Rwanda and Burundi, Africa. </a:t>
            </a:r>
          </a:p>
          <a:p>
            <a:r>
              <a:rPr lang="en-US" sz="1400" dirty="0" smtClean="0">
                <a:latin typeface="Calibri" panose="020F0502020204030204" pitchFamily="34" charset="0"/>
              </a:rPr>
              <a:t>They have been blessed to partner with DHMH, Anne Arundel County, Allegany, Cecil, Baltimore, Kent and Queen Anne County’ Health Department; Million Hearts Initiative and The American Heart Association EmPOWERED To Serve Movement, and have been recognized by the CDC as one of the ten best practices in the faith community.  </a:t>
            </a:r>
          </a:p>
          <a:p>
            <a:r>
              <a:rPr lang="en-US" sz="1400" dirty="0" smtClean="0">
                <a:latin typeface="Calibri" panose="020F0502020204030204" pitchFamily="34" charset="0"/>
              </a:rPr>
              <a:t>To God be the Glory for the great things He has done.  Let us continue to “Sound the Alarm”, let us remember “It is A Covenant of Faith and Health,” and please don't forget “It is your Body but His Temple.” </a:t>
            </a:r>
            <a:br>
              <a:rPr lang="en-US" sz="1400" dirty="0" smtClean="0">
                <a:latin typeface="Calibri" panose="020F0502020204030204" pitchFamily="34" charset="0"/>
              </a:rPr>
            </a:br>
            <a:endParaRPr lang="en-US" sz="1400" dirty="0">
              <a:latin typeface="Calibri" panose="020F0502020204030204" pitchFamily="34" charset="0"/>
            </a:endParaRPr>
          </a:p>
        </p:txBody>
      </p:sp>
      <p:pic>
        <p:nvPicPr>
          <p:cNvPr id="8" name="Picture 7" descr="young adult.jpg"/>
          <p:cNvPicPr>
            <a:picLocks noChangeAspect="1"/>
          </p:cNvPicPr>
          <p:nvPr/>
        </p:nvPicPr>
        <p:blipFill>
          <a:blip r:embed="rId2" cstate="print"/>
          <a:srcRect l="6219" r="5473" b="65174"/>
          <a:stretch>
            <a:fillRect/>
          </a:stretch>
        </p:blipFill>
        <p:spPr>
          <a:xfrm>
            <a:off x="2057400" y="762000"/>
            <a:ext cx="4637313" cy="1828800"/>
          </a:xfrm>
          <a:prstGeom prst="rect">
            <a:avLst/>
          </a:prstGeom>
        </p:spPr>
      </p:pic>
    </p:spTree>
    <p:extLst>
      <p:ext uri="{BB962C8B-B14F-4D97-AF65-F5344CB8AC3E}">
        <p14:creationId xmlns:p14="http://schemas.microsoft.com/office/powerpoint/2010/main" val="1674997037"/>
      </p:ext>
    </p:extLst>
  </p:cSld>
  <p:clrMapOvr>
    <a:masterClrMapping/>
  </p:clrMapOvr>
  <p:transition spd="slow">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9.JPG"/>
          <p:cNvPicPr>
            <a:picLocks noChangeAspect="1"/>
          </p:cNvPicPr>
          <p:nvPr/>
        </p:nvPicPr>
        <p:blipFill>
          <a:blip r:embed="rId2" cstate="print"/>
          <a:stretch>
            <a:fillRect/>
          </a:stretch>
        </p:blipFill>
        <p:spPr>
          <a:xfrm>
            <a:off x="0" y="14111"/>
            <a:ext cx="9144000" cy="6829778"/>
          </a:xfrm>
          <a:prstGeom prst="rect">
            <a:avLst/>
          </a:prstGeom>
        </p:spPr>
      </p:pic>
    </p:spTree>
  </p:cSld>
  <p:clrMapOvr>
    <a:masterClrMapping/>
  </p:clrMapOvr>
  <p:transition spd="slow" advClick="0" advTm="15000">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To Serve.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ransition spd="slow" advClick="0" advTm="15000">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052.JPG"/>
          <p:cNvPicPr>
            <a:picLocks noChangeAspect="1"/>
          </p:cNvPicPr>
          <p:nvPr/>
        </p:nvPicPr>
        <p:blipFill>
          <a:blip r:embed="rId2" cstate="print"/>
          <a:stretch>
            <a:fillRect/>
          </a:stretch>
        </p:blipFill>
        <p:spPr>
          <a:xfrm>
            <a:off x="0" y="381000"/>
            <a:ext cx="9144000" cy="6248400"/>
          </a:xfrm>
          <a:prstGeom prst="rect">
            <a:avLst/>
          </a:prstGeom>
        </p:spPr>
      </p:pic>
    </p:spTree>
  </p:cSld>
  <p:clrMapOvr>
    <a:masterClrMapping/>
  </p:clrMapOvr>
  <p:transition spd="slow" advClick="0" advTm="15000">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695 (1).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ransition spd="slow" advClick="0" advTm="15000">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702.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ransition spd="slow" advClick="0" advTm="15000">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417161819.jpg"/>
          <p:cNvPicPr>
            <a:picLocks noChangeAspect="1"/>
          </p:cNvPicPr>
          <p:nvPr/>
        </p:nvPicPr>
        <p:blipFill>
          <a:blip r:embed="rId2" cstate="print"/>
          <a:stretch>
            <a:fillRect/>
          </a:stretch>
        </p:blipFill>
        <p:spPr>
          <a:xfrm rot="5400000">
            <a:off x="1844040" y="1280160"/>
            <a:ext cx="5791200" cy="4297680"/>
          </a:xfrm>
          <a:prstGeom prst="rect">
            <a:avLst/>
          </a:prstGeom>
        </p:spPr>
      </p:pic>
    </p:spTree>
  </p:cSld>
  <p:clrMapOvr>
    <a:masterClrMapping/>
  </p:clrMapOvr>
  <p:transition spd="slow" advClick="0" advTm="15000">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58.JPG"/>
          <p:cNvPicPr>
            <a:picLocks noChangeAspect="1"/>
          </p:cNvPicPr>
          <p:nvPr/>
        </p:nvPicPr>
        <p:blipFill>
          <a:blip r:embed="rId2" cstate="print"/>
          <a:stretch>
            <a:fillRect/>
          </a:stretch>
        </p:blipFill>
        <p:spPr>
          <a:xfrm>
            <a:off x="2010833" y="381000"/>
            <a:ext cx="5122333" cy="5638800"/>
          </a:xfrm>
          <a:prstGeom prst="rect">
            <a:avLst/>
          </a:prstGeom>
        </p:spPr>
      </p:pic>
    </p:spTree>
  </p:cSld>
  <p:clrMapOvr>
    <a:masterClrMapping/>
  </p:clrMapOvr>
  <p:transition spd="slow" advClick="0" advTm="15000">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1.JPG"/>
          <p:cNvPicPr>
            <a:picLocks noChangeAspect="1"/>
          </p:cNvPicPr>
          <p:nvPr/>
        </p:nvPicPr>
        <p:blipFill>
          <a:blip r:embed="rId2" cstate="print"/>
          <a:stretch>
            <a:fillRect/>
          </a:stretch>
        </p:blipFill>
        <p:spPr>
          <a:xfrm>
            <a:off x="1981200" y="457200"/>
            <a:ext cx="5122069" cy="5410200"/>
          </a:xfrm>
          <a:prstGeom prst="rect">
            <a:avLst/>
          </a:prstGeom>
        </p:spPr>
      </p:pic>
    </p:spTree>
  </p:cSld>
  <p:clrMapOvr>
    <a:masterClrMapping/>
  </p:clrMapOvr>
  <p:transition spd="slow" advClick="0" advTm="15000">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037.JPG"/>
          <p:cNvPicPr>
            <a:picLocks noChangeAspect="1"/>
          </p:cNvPicPr>
          <p:nvPr/>
        </p:nvPicPr>
        <p:blipFill>
          <a:blip r:embed="rId2" cstate="print"/>
          <a:stretch>
            <a:fillRect/>
          </a:stretch>
        </p:blipFill>
        <p:spPr>
          <a:xfrm>
            <a:off x="0" y="14111"/>
            <a:ext cx="9144000" cy="6829778"/>
          </a:xfrm>
          <a:prstGeom prst="rect">
            <a:avLst/>
          </a:prstGeom>
        </p:spPr>
      </p:pic>
    </p:spTree>
  </p:cSld>
  <p:clrMapOvr>
    <a:masterClrMapping/>
  </p:clrMapOvr>
  <p:transition spd="slow" advClick="0" advTm="15000">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390.JPG"/>
          <p:cNvPicPr>
            <a:picLocks noChangeAspect="1"/>
          </p:cNvPicPr>
          <p:nvPr/>
        </p:nvPicPr>
        <p:blipFill>
          <a:blip r:embed="rId2" cstate="print"/>
          <a:stretch>
            <a:fillRect/>
          </a:stretch>
        </p:blipFill>
        <p:spPr>
          <a:xfrm>
            <a:off x="0" y="14111"/>
            <a:ext cx="9144000" cy="6829778"/>
          </a:xfrm>
          <a:prstGeom prst="rect">
            <a:avLst/>
          </a:prstGeom>
        </p:spPr>
      </p:pic>
    </p:spTree>
  </p:cSld>
  <p:clrMapOvr>
    <a:masterClrMapping/>
  </p:clrMapOvr>
  <p:transition spd="slow" advClick="0" advTm="1500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nant.jpg"/>
          <p:cNvPicPr>
            <a:picLocks noChangeAspect="1"/>
          </p:cNvPicPr>
          <p:nvPr/>
        </p:nvPicPr>
        <p:blipFill>
          <a:blip r:embed="rId2" cstate="print"/>
          <a:srcRect b="7778"/>
          <a:stretch>
            <a:fillRect/>
          </a:stretch>
        </p:blipFill>
        <p:spPr>
          <a:xfrm>
            <a:off x="1524000" y="609600"/>
            <a:ext cx="5573484" cy="585216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slow" advClick="0" advTm="15000">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19.JPG"/>
          <p:cNvPicPr>
            <a:picLocks noChangeAspect="1"/>
          </p:cNvPicPr>
          <p:nvPr/>
        </p:nvPicPr>
        <p:blipFill>
          <a:blip r:embed="rId2" cstate="print"/>
          <a:stretch>
            <a:fillRect/>
          </a:stretch>
        </p:blipFill>
        <p:spPr>
          <a:xfrm>
            <a:off x="914400" y="0"/>
            <a:ext cx="6705599" cy="6858000"/>
          </a:xfrm>
          <a:prstGeom prst="rect">
            <a:avLst/>
          </a:prstGeom>
        </p:spPr>
      </p:pic>
    </p:spTree>
  </p:cSld>
  <p:clrMapOvr>
    <a:masterClrMapping/>
  </p:clrMapOvr>
  <p:transition spd="slow" advClick="0" advTm="15000">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ad Pictures 657.JPG"/>
          <p:cNvPicPr>
            <a:picLocks noChangeAspect="1"/>
          </p:cNvPicPr>
          <p:nvPr/>
        </p:nvPicPr>
        <p:blipFill>
          <a:blip r:embed="rId2" cstate="print"/>
          <a:stretch>
            <a:fillRect/>
          </a:stretch>
        </p:blipFill>
        <p:spPr>
          <a:xfrm>
            <a:off x="0" y="14111"/>
            <a:ext cx="9144000" cy="6829778"/>
          </a:xfrm>
          <a:prstGeom prst="rect">
            <a:avLst/>
          </a:prstGeom>
        </p:spPr>
      </p:pic>
    </p:spTree>
  </p:cSld>
  <p:clrMapOvr>
    <a:masterClrMapping/>
  </p:clrMapOvr>
  <p:transition spd="slow" advClick="0" advTm="15000">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ad Pictures 651.JPG"/>
          <p:cNvPicPr>
            <a:picLocks noChangeAspect="1"/>
          </p:cNvPicPr>
          <p:nvPr/>
        </p:nvPicPr>
        <p:blipFill>
          <a:blip r:embed="rId2" cstate="print"/>
          <a:stretch>
            <a:fillRect/>
          </a:stretch>
        </p:blipFill>
        <p:spPr>
          <a:xfrm>
            <a:off x="0" y="14111"/>
            <a:ext cx="9144000" cy="6829778"/>
          </a:xfrm>
          <a:prstGeom prst="rect">
            <a:avLst/>
          </a:prstGeom>
        </p:spPr>
      </p:pic>
    </p:spTree>
  </p:cSld>
  <p:clrMapOvr>
    <a:masterClrMapping/>
  </p:clrMapOvr>
  <p:transition spd="slow" advClick="0" advTm="15000">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ad Pictures 514.JPG"/>
          <p:cNvPicPr>
            <a:picLocks noChangeAspect="1"/>
          </p:cNvPicPr>
          <p:nvPr/>
        </p:nvPicPr>
        <p:blipFill>
          <a:blip r:embed="rId2" cstate="print"/>
          <a:stretch>
            <a:fillRect/>
          </a:stretch>
        </p:blipFill>
        <p:spPr>
          <a:xfrm>
            <a:off x="1600200" y="0"/>
            <a:ext cx="5867399" cy="6858000"/>
          </a:xfrm>
          <a:prstGeom prst="rect">
            <a:avLst/>
          </a:prstGeom>
        </p:spPr>
      </p:pic>
    </p:spTree>
  </p:cSld>
  <p:clrMapOvr>
    <a:masterClrMapping/>
  </p:clrMapOvr>
  <p:transition spd="slow" advClick="0" advTm="15000">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835.JPG"/>
          <p:cNvPicPr>
            <a:picLocks noChangeAspect="1"/>
          </p:cNvPicPr>
          <p:nvPr/>
        </p:nvPicPr>
        <p:blipFill>
          <a:blip r:embed="rId2" cstate="print"/>
          <a:stretch>
            <a:fillRect/>
          </a:stretch>
        </p:blipFill>
        <p:spPr>
          <a:xfrm>
            <a:off x="152400" y="152400"/>
            <a:ext cx="8814968" cy="6583680"/>
          </a:xfrm>
          <a:prstGeom prst="rect">
            <a:avLst/>
          </a:prstGeom>
        </p:spPr>
      </p:pic>
    </p:spTree>
  </p:cSld>
  <p:clrMapOvr>
    <a:masterClrMapping/>
  </p:clrMapOvr>
  <p:transition spd="slow" advClick="0" advTm="15000">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ad Pictures 474.JPG"/>
          <p:cNvPicPr>
            <a:picLocks noChangeAspect="1"/>
          </p:cNvPicPr>
          <p:nvPr/>
        </p:nvPicPr>
        <p:blipFill>
          <a:blip r:embed="rId2" cstate="print"/>
          <a:stretch>
            <a:fillRect/>
          </a:stretch>
        </p:blipFill>
        <p:spPr>
          <a:xfrm>
            <a:off x="1447800" y="0"/>
            <a:ext cx="5836976" cy="6629400"/>
          </a:xfrm>
          <a:prstGeom prst="rect">
            <a:avLst/>
          </a:prstGeom>
        </p:spPr>
      </p:pic>
    </p:spTree>
  </p:cSld>
  <p:clrMapOvr>
    <a:masterClrMapping/>
  </p:clrMapOvr>
  <p:transition spd="slow" advClick="0" advTm="15000">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8.JPG"/>
          <p:cNvPicPr>
            <a:picLocks noChangeAspect="1"/>
          </p:cNvPicPr>
          <p:nvPr/>
        </p:nvPicPr>
        <p:blipFill>
          <a:blip r:embed="rId2" cstate="print"/>
          <a:stretch>
            <a:fillRect/>
          </a:stretch>
        </p:blipFill>
        <p:spPr>
          <a:xfrm>
            <a:off x="0" y="14111"/>
            <a:ext cx="9144000" cy="6829778"/>
          </a:xfrm>
          <a:prstGeom prst="rect">
            <a:avLst/>
          </a:prstGeom>
        </p:spPr>
      </p:pic>
    </p:spTree>
  </p:cSld>
  <p:clrMapOvr>
    <a:masterClrMapping/>
  </p:clrMapOvr>
  <p:transition spd="slow" advClick="0" advTm="15000">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89 (3).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ransition spd="slow" advClick="0" advTm="15000">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90.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ransition spd="slow" advClick="0" advTm="15000">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1.JPG"/>
          <p:cNvPicPr>
            <a:picLocks noChangeAspect="1"/>
          </p:cNvPicPr>
          <p:nvPr/>
        </p:nvPicPr>
        <p:blipFill>
          <a:blip r:embed="rId2" cstate="print"/>
          <a:stretch>
            <a:fillRect/>
          </a:stretch>
        </p:blipFill>
        <p:spPr>
          <a:xfrm>
            <a:off x="2010833" y="457200"/>
            <a:ext cx="5122333" cy="6096000"/>
          </a:xfrm>
          <a:prstGeom prst="rect">
            <a:avLst/>
          </a:prstGeom>
        </p:spPr>
      </p:pic>
    </p:spTree>
  </p:cSld>
  <p:clrMapOvr>
    <a:masterClrMapping/>
  </p:clrMapOvr>
  <p:transition spd="slow" advClick="0" advTm="15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jpg"/>
          <p:cNvPicPr>
            <a:picLocks noChangeAspect="1"/>
          </p:cNvPicPr>
          <p:nvPr/>
        </p:nvPicPr>
        <p:blipFill>
          <a:blip r:embed="rId2" cstate="print"/>
          <a:stretch>
            <a:fillRect/>
          </a:stretch>
        </p:blipFill>
        <p:spPr>
          <a:xfrm>
            <a:off x="2286000" y="1219200"/>
            <a:ext cx="4055738" cy="5105400"/>
          </a:xfrm>
          <a:prstGeom prst="rect">
            <a:avLst/>
          </a:prstGeom>
        </p:spPr>
      </p:pic>
      <p:sp>
        <p:nvSpPr>
          <p:cNvPr id="6" name="Title 5"/>
          <p:cNvSpPr>
            <a:spLocks noGrp="1"/>
          </p:cNvSpPr>
          <p:nvPr>
            <p:ph type="title"/>
          </p:nvPr>
        </p:nvSpPr>
        <p:spPr>
          <a:xfrm>
            <a:off x="457200" y="228600"/>
            <a:ext cx="8183880" cy="1051560"/>
          </a:xfrm>
        </p:spPr>
        <p:txBody>
          <a:bodyPr/>
          <a:lstStyle/>
          <a:p>
            <a:r>
              <a:rPr lang="en-US" dirty="0" smtClean="0"/>
              <a:t>Caroline County </a:t>
            </a:r>
            <a:endParaRPr lang="en-US" dirty="0"/>
          </a:p>
        </p:txBody>
      </p:sp>
    </p:spTree>
  </p:cSld>
  <p:clrMapOvr>
    <a:masterClrMapping/>
  </p:clrMapOvr>
  <p:transition spd="slow" advClick="0" advTm="15000">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5.JPG"/>
          <p:cNvPicPr>
            <a:picLocks noChangeAspect="1"/>
          </p:cNvPicPr>
          <p:nvPr/>
        </p:nvPicPr>
        <p:blipFill>
          <a:blip r:embed="rId2" cstate="print"/>
          <a:stretch>
            <a:fillRect/>
          </a:stretch>
        </p:blipFill>
        <p:spPr>
          <a:xfrm>
            <a:off x="1676400" y="381000"/>
            <a:ext cx="5943599" cy="6248400"/>
          </a:xfrm>
          <a:prstGeom prst="rect">
            <a:avLst/>
          </a:prstGeom>
        </p:spPr>
      </p:pic>
    </p:spTree>
  </p:cSld>
  <p:clrMapOvr>
    <a:masterClrMapping/>
  </p:clrMapOvr>
  <p:transition spd="slow" advClick="0" advTm="15000">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8.JPG"/>
          <p:cNvPicPr>
            <a:picLocks noChangeAspect="1"/>
          </p:cNvPicPr>
          <p:nvPr/>
        </p:nvPicPr>
        <p:blipFill>
          <a:blip r:embed="rId2" cstate="print"/>
          <a:stretch>
            <a:fillRect/>
          </a:stretch>
        </p:blipFill>
        <p:spPr>
          <a:xfrm>
            <a:off x="1981200" y="533400"/>
            <a:ext cx="5122333" cy="5867400"/>
          </a:xfrm>
          <a:prstGeom prst="rect">
            <a:avLst/>
          </a:prstGeom>
        </p:spPr>
      </p:pic>
    </p:spTree>
  </p:cSld>
  <p:clrMapOvr>
    <a:masterClrMapping/>
  </p:clrMapOvr>
  <p:transition spd="slow" advClick="0" advTm="15000">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835.JPG"/>
          <p:cNvPicPr>
            <a:picLocks noChangeAspect="1"/>
          </p:cNvPicPr>
          <p:nvPr/>
        </p:nvPicPr>
        <p:blipFill>
          <a:blip r:embed="rId2" cstate="print"/>
          <a:stretch>
            <a:fillRect/>
          </a:stretch>
        </p:blipFill>
        <p:spPr>
          <a:xfrm>
            <a:off x="1371600" y="533400"/>
            <a:ext cx="6095999" cy="5791200"/>
          </a:xfrm>
          <a:prstGeom prst="rect">
            <a:avLst/>
          </a:prstGeom>
        </p:spPr>
      </p:pic>
    </p:spTree>
  </p:cSld>
  <p:clrMapOvr>
    <a:masterClrMapping/>
  </p:clrMapOvr>
  <p:transition spd="slow" advClick="0" advTm="15000">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ad Pictures 516.JPG"/>
          <p:cNvPicPr>
            <a:picLocks noChangeAspect="1"/>
          </p:cNvPicPr>
          <p:nvPr/>
        </p:nvPicPr>
        <p:blipFill>
          <a:blip r:embed="rId2" cstate="print"/>
          <a:stretch>
            <a:fillRect/>
          </a:stretch>
        </p:blipFill>
        <p:spPr>
          <a:xfrm>
            <a:off x="1600200" y="457200"/>
            <a:ext cx="5867399" cy="5943600"/>
          </a:xfrm>
          <a:prstGeom prst="rect">
            <a:avLst/>
          </a:prstGeom>
        </p:spPr>
      </p:pic>
    </p:spTree>
  </p:cSld>
  <p:clrMapOvr>
    <a:masterClrMapping/>
  </p:clrMapOvr>
  <p:transition spd="slow" advClick="0" advTm="15000">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2 (2).JPG"/>
          <p:cNvPicPr>
            <a:picLocks noChangeAspect="1"/>
          </p:cNvPicPr>
          <p:nvPr/>
        </p:nvPicPr>
        <p:blipFill>
          <a:blip r:embed="rId2" cstate="print"/>
          <a:stretch>
            <a:fillRect/>
          </a:stretch>
        </p:blipFill>
        <p:spPr>
          <a:xfrm>
            <a:off x="1447800" y="381000"/>
            <a:ext cx="6172199" cy="5943600"/>
          </a:xfrm>
          <a:prstGeom prst="rect">
            <a:avLst/>
          </a:prstGeom>
        </p:spPr>
      </p:pic>
    </p:spTree>
  </p:cSld>
  <p:clrMapOvr>
    <a:masterClrMapping/>
  </p:clrMapOvr>
  <p:transition spd="slow" advClick="0" advTm="15000">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JPG"/>
          <p:cNvPicPr>
            <a:picLocks noChangeAspect="1"/>
          </p:cNvPicPr>
          <p:nvPr/>
        </p:nvPicPr>
        <p:blipFill>
          <a:blip r:embed="rId2" cstate="print"/>
          <a:stretch>
            <a:fillRect/>
          </a:stretch>
        </p:blipFill>
        <p:spPr>
          <a:xfrm>
            <a:off x="508000" y="393700"/>
            <a:ext cx="8128000" cy="6070600"/>
          </a:xfrm>
          <a:prstGeom prst="rect">
            <a:avLst/>
          </a:prstGeom>
        </p:spPr>
      </p:pic>
    </p:spTree>
  </p:cSld>
  <p:clrMapOvr>
    <a:masterClrMapping/>
  </p:clrMapOvr>
  <p:transition spd="slow" advClick="0" advTm="15000">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oke Free#1.jpg"/>
          <p:cNvPicPr>
            <a:picLocks noChangeAspect="1"/>
          </p:cNvPicPr>
          <p:nvPr/>
        </p:nvPicPr>
        <p:blipFill>
          <a:blip r:embed="rId2" cstate="print"/>
          <a:stretch>
            <a:fillRect/>
          </a:stretch>
        </p:blipFill>
        <p:spPr>
          <a:xfrm>
            <a:off x="1752600" y="381000"/>
            <a:ext cx="5257799" cy="6019800"/>
          </a:xfrm>
          <a:prstGeom prst="rect">
            <a:avLst/>
          </a:prstGeom>
        </p:spPr>
      </p:pic>
    </p:spTree>
  </p:cSld>
  <p:clrMapOvr>
    <a:masterClrMapping/>
  </p:clrMapOvr>
  <p:transition spd="slow" advClick="0" advTm="15000">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a:stretch>
            <a:fillRect/>
          </a:stretch>
        </p:blipFill>
        <p:spPr bwMode="auto">
          <a:xfrm>
            <a:off x="3200400" y="2667000"/>
            <a:ext cx="2933700" cy="3108960"/>
          </a:xfrm>
          <a:prstGeom prst="rect">
            <a:avLst/>
          </a:prstGeom>
          <a:noFill/>
          <a:ln w="9525">
            <a:noFill/>
            <a:miter lim="800000"/>
            <a:headEnd/>
            <a:tailEnd/>
          </a:ln>
        </p:spPr>
      </p:pic>
      <p:sp>
        <p:nvSpPr>
          <p:cNvPr id="4" name="Title 3"/>
          <p:cNvSpPr>
            <a:spLocks noGrp="1"/>
          </p:cNvSpPr>
          <p:nvPr>
            <p:ph type="ctrTitle"/>
          </p:nvPr>
        </p:nvSpPr>
        <p:spPr>
          <a:xfrm>
            <a:off x="914400" y="1600201"/>
            <a:ext cx="7772400" cy="1470025"/>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31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40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EBC Apostolic International Network</a:t>
            </a:r>
            <a:r>
              <a:rPr lang="en-US" sz="4000"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sz="4000"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sz="4000" b="1" i="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Africa Missions Trip</a:t>
            </a:r>
            <a:r>
              <a:rPr lang="en-US"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
            </a:r>
            <a:br>
              <a:rPr lang="en-US"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br>
            <a:r>
              <a:rPr lang="en-US"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Smoke Free Holy Ground</a:t>
            </a:r>
            <a:r>
              <a:rPr lang="en-US"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F:\DREAM HELPERS\2016 MISSION TRIP\TanzaniaFlag.jpg"/>
          <p:cNvPicPr>
            <a:picLocks noChangeAspect="1" noChangeArrowheads="1"/>
          </p:cNvPicPr>
          <p:nvPr/>
        </p:nvPicPr>
        <p:blipFill>
          <a:blip r:embed="rId3" cstate="print"/>
          <a:srcRect/>
          <a:stretch>
            <a:fillRect/>
          </a:stretch>
        </p:blipFill>
        <p:spPr bwMode="auto">
          <a:xfrm>
            <a:off x="685800" y="4495800"/>
            <a:ext cx="2194560" cy="1463040"/>
          </a:xfrm>
          <a:prstGeom prst="rect">
            <a:avLst/>
          </a:prstGeom>
          <a:noFill/>
        </p:spPr>
      </p:pic>
      <p:pic>
        <p:nvPicPr>
          <p:cNvPr id="8" name="Picture 7" descr="KenyaFlagProportion.png"/>
          <p:cNvPicPr/>
          <p:nvPr/>
        </p:nvPicPr>
        <p:blipFill>
          <a:blip r:embed="rId4" cstate="print"/>
          <a:srcRect l="19500" t="25000" r="11750" b="13000"/>
          <a:stretch>
            <a:fillRect/>
          </a:stretch>
        </p:blipFill>
        <p:spPr>
          <a:xfrm>
            <a:off x="6553200" y="4876800"/>
            <a:ext cx="1645920" cy="1097280"/>
          </a:xfrm>
          <a:prstGeom prst="rect">
            <a:avLst/>
          </a:prstGeom>
        </p:spPr>
      </p:pic>
      <p:sp>
        <p:nvSpPr>
          <p:cNvPr id="9" name="TextBox 8"/>
          <p:cNvSpPr txBox="1"/>
          <p:nvPr/>
        </p:nvSpPr>
        <p:spPr>
          <a:xfrm>
            <a:off x="381000" y="6019800"/>
            <a:ext cx="2590800" cy="369332"/>
          </a:xfrm>
          <a:prstGeom prst="rect">
            <a:avLst/>
          </a:prstGeom>
          <a:noFill/>
        </p:spPr>
        <p:txBody>
          <a:bodyPr wrap="square" rtlCol="0">
            <a:spAutoFit/>
          </a:bodyPr>
          <a:lstStyle/>
          <a:p>
            <a:pPr algn="ctr"/>
            <a:r>
              <a:rPr lang="en-US" b="1" dirty="0" smtClean="0"/>
              <a:t>Tanzania</a:t>
            </a:r>
            <a:endParaRPr lang="en-US" b="1" dirty="0"/>
          </a:p>
        </p:txBody>
      </p:sp>
      <p:sp>
        <p:nvSpPr>
          <p:cNvPr id="10" name="TextBox 9"/>
          <p:cNvSpPr txBox="1"/>
          <p:nvPr/>
        </p:nvSpPr>
        <p:spPr>
          <a:xfrm>
            <a:off x="6096000" y="6019800"/>
            <a:ext cx="2590800" cy="369332"/>
          </a:xfrm>
          <a:prstGeom prst="rect">
            <a:avLst/>
          </a:prstGeom>
          <a:noFill/>
        </p:spPr>
        <p:txBody>
          <a:bodyPr wrap="square" rtlCol="0">
            <a:spAutoFit/>
          </a:bodyPr>
          <a:lstStyle/>
          <a:p>
            <a:pPr algn="ctr"/>
            <a:r>
              <a:rPr lang="en-US" b="1" dirty="0" smtClean="0"/>
              <a:t>Kenya</a:t>
            </a:r>
            <a:endParaRPr lang="en-US" b="1" dirty="0"/>
          </a:p>
        </p:txBody>
      </p:sp>
    </p:spTree>
  </p:cSld>
  <p:clrMapOvr>
    <a:masterClrMapping/>
  </p:clrMapOvr>
  <p:transition spd="slow" advClick="0"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SMOKE FREE HOLY GROUND -Expansion to Rwanda and Mwanza Tanzania.jpg"/>
          <p:cNvPicPr>
            <a:picLocks noChangeAspect="1"/>
          </p:cNvPicPr>
          <p:nvPr/>
        </p:nvPicPr>
        <p:blipFill>
          <a:blip r:embed="rId2" cstate="print"/>
          <a:stretch>
            <a:fillRect/>
          </a:stretch>
        </p:blipFill>
        <p:spPr>
          <a:xfrm>
            <a:off x="0" y="1447800"/>
            <a:ext cx="9144000" cy="5410200"/>
          </a:xfrm>
          <a:prstGeom prst="rect">
            <a:avLst/>
          </a:prstGeom>
        </p:spPr>
      </p:pic>
      <p:sp>
        <p:nvSpPr>
          <p:cNvPr id="5" name="Rectangle 4"/>
          <p:cNvSpPr/>
          <p:nvPr/>
        </p:nvSpPr>
        <p:spPr>
          <a:xfrm>
            <a:off x="762000" y="381000"/>
            <a:ext cx="7772400" cy="954107"/>
          </a:xfrm>
          <a:prstGeom prst="rect">
            <a:avLst/>
          </a:prstGeom>
        </p:spPr>
        <p:txBody>
          <a:bodyPr wrap="square">
            <a:spAutoFit/>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Smoke Free Holy Ground - Expansion to Rwanda and Mwanza Tanzania</a:t>
            </a:r>
            <a:endParaRPr lang="en-US" sz="2800" dirty="0"/>
          </a:p>
        </p:txBody>
      </p:sp>
    </p:spTree>
  </p:cSld>
  <p:clrMapOvr>
    <a:masterClrMapping/>
  </p:clrMapOvr>
  <p:transition spd="slow" advClick="0" advTm="15000">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Smoke Free Holy Ground - </a:t>
            </a:r>
            <a:r>
              <a:rPr lang="en-US" b="1" spc="50" dirty="0" smtClean="0">
                <a:ln w="11430"/>
                <a:solidFill>
                  <a:srgbClr val="FF0000"/>
                </a:solidFill>
                <a:effectLst>
                  <a:outerShdw blurRad="76200" dist="50800" dir="5400000" algn="tl" rotWithShape="0">
                    <a:srgbClr val="000000">
                      <a:alpha val="65000"/>
                    </a:srgbClr>
                  </a:outerShdw>
                </a:effectLst>
              </a:rPr>
              <a:t>NIGERIA</a:t>
            </a:r>
            <a:endParaRPr lang="en-US" dirty="0">
              <a:solidFill>
                <a:srgbClr val="FF0000"/>
              </a:solidFill>
            </a:endParaRPr>
          </a:p>
        </p:txBody>
      </p:sp>
      <p:pic>
        <p:nvPicPr>
          <p:cNvPr id="3" name="Picture 2" descr="Smoke Free Holy Ground Initiative Nigeria 2.jpg"/>
          <p:cNvPicPr>
            <a:picLocks noChangeAspect="1"/>
          </p:cNvPicPr>
          <p:nvPr/>
        </p:nvPicPr>
        <p:blipFill>
          <a:blip r:embed="rId2" cstate="print"/>
          <a:stretch>
            <a:fillRect/>
          </a:stretch>
        </p:blipFill>
        <p:spPr>
          <a:xfrm>
            <a:off x="609600" y="228600"/>
            <a:ext cx="8036418" cy="4754880"/>
          </a:xfrm>
          <a:prstGeom prst="rect">
            <a:avLst/>
          </a:prstGeom>
        </p:spPr>
      </p:pic>
    </p:spTree>
  </p:cSld>
  <p:clrMapOvr>
    <a:masterClrMapping/>
  </p:clrMapOvr>
  <p:transition spd="slow" advClick="0" advTm="15000">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183880" cy="1051560"/>
          </a:xfrm>
        </p:spPr>
        <p:txBody>
          <a:bodyPr>
            <a:normAutofit fontScale="90000"/>
          </a:bodyPr>
          <a:lstStyle/>
          <a:p>
            <a:pPr algn="ctr"/>
            <a:r>
              <a:rPr lang="en-US" sz="3200" dirty="0" smtClean="0"/>
              <a:t>Caroline County Health Department Host “Smoke Free” Event</a:t>
            </a:r>
            <a:endParaRPr lang="en-US" sz="3200" dirty="0"/>
          </a:p>
        </p:txBody>
      </p:sp>
      <p:pic>
        <p:nvPicPr>
          <p:cNvPr id="7" name="Content Placeholder 6" descr="IMG_6443.jpg"/>
          <p:cNvPicPr>
            <a:picLocks noGrp="1" noChangeAspect="1"/>
          </p:cNvPicPr>
          <p:nvPr>
            <p:ph sz="half" idx="1"/>
          </p:nvPr>
        </p:nvPicPr>
        <p:blipFill>
          <a:blip r:embed="rId2" cstate="print"/>
          <a:stretch>
            <a:fillRect/>
          </a:stretch>
        </p:blipFill>
        <p:spPr>
          <a:xfrm>
            <a:off x="777279" y="1600200"/>
            <a:ext cx="3292079" cy="4389438"/>
          </a:xfrm>
        </p:spPr>
      </p:pic>
      <p:pic>
        <p:nvPicPr>
          <p:cNvPr id="8" name="Content Placeholder 7" descr="IMG_6451.jpg"/>
          <p:cNvPicPr>
            <a:picLocks noGrp="1" noChangeAspect="1"/>
          </p:cNvPicPr>
          <p:nvPr>
            <p:ph sz="half" idx="2"/>
          </p:nvPr>
        </p:nvPicPr>
        <p:blipFill>
          <a:blip r:embed="rId3" cstate="print"/>
          <a:stretch>
            <a:fillRect/>
          </a:stretch>
        </p:blipFill>
        <p:spPr>
          <a:xfrm>
            <a:off x="4968279" y="1600200"/>
            <a:ext cx="3292079" cy="4389438"/>
          </a:xfrm>
        </p:spPr>
      </p:pic>
    </p:spTree>
  </p:cSld>
  <p:clrMapOvr>
    <a:masterClrMapping/>
  </p:clrMapOvr>
  <p:transition spd="slow" advClick="0" advTm="15000">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Smoke Free Holy Ground - </a:t>
            </a:r>
            <a:r>
              <a:rPr lang="en-US" b="1" spc="50" dirty="0" smtClean="0">
                <a:ln w="11430"/>
                <a:solidFill>
                  <a:srgbClr val="00B050"/>
                </a:solidFill>
                <a:effectLst>
                  <a:outerShdw blurRad="76200" dist="50800" dir="5400000" algn="tl" rotWithShape="0">
                    <a:srgbClr val="000000">
                      <a:alpha val="65000"/>
                    </a:srgbClr>
                  </a:outerShdw>
                </a:effectLst>
              </a:rPr>
              <a:t>KENYA</a:t>
            </a:r>
            <a:endParaRPr lang="en-US" dirty="0"/>
          </a:p>
        </p:txBody>
      </p:sp>
      <p:pic>
        <p:nvPicPr>
          <p:cNvPr id="3" name="Picture 2" descr="Smoke Free Holy Ground Initiative Kenya, my journey.com.jpg"/>
          <p:cNvPicPr>
            <a:picLocks noChangeAspect="1"/>
          </p:cNvPicPr>
          <p:nvPr/>
        </p:nvPicPr>
        <p:blipFill>
          <a:blip r:embed="rId2" cstate="print"/>
          <a:stretch>
            <a:fillRect/>
          </a:stretch>
        </p:blipFill>
        <p:spPr>
          <a:xfrm>
            <a:off x="0" y="0"/>
            <a:ext cx="8991600" cy="5334000"/>
          </a:xfrm>
          <a:prstGeom prst="rect">
            <a:avLst/>
          </a:prstGeom>
        </p:spPr>
      </p:pic>
    </p:spTree>
  </p:cSld>
  <p:clrMapOvr>
    <a:masterClrMapping/>
  </p:clrMapOvr>
  <p:transition spd="slow" advClick="0" advTm="15000">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Smoke Free Holy Ground - </a:t>
            </a:r>
            <a:r>
              <a:rPr lang="en-US" b="1" spc="50" dirty="0" smtClean="0">
                <a:ln w="11430"/>
                <a:solidFill>
                  <a:srgbClr val="00B050"/>
                </a:solidFill>
                <a:effectLst>
                  <a:outerShdw blurRad="76200" dist="50800" dir="5400000" algn="tl" rotWithShape="0">
                    <a:srgbClr val="000000">
                      <a:alpha val="65000"/>
                    </a:srgbClr>
                  </a:outerShdw>
                </a:effectLst>
              </a:rPr>
              <a:t>KENYA</a:t>
            </a:r>
            <a:endParaRPr lang="en-US" dirty="0"/>
          </a:p>
        </p:txBody>
      </p:sp>
      <p:pic>
        <p:nvPicPr>
          <p:cNvPr id="3" name="Picture 2" descr="Smoke Free Holy Ground Initiative Kenya, my journey.com 3.jpg"/>
          <p:cNvPicPr>
            <a:picLocks noChangeAspect="1"/>
          </p:cNvPicPr>
          <p:nvPr/>
        </p:nvPicPr>
        <p:blipFill>
          <a:blip r:embed="rId2" cstate="print"/>
          <a:stretch>
            <a:fillRect/>
          </a:stretch>
        </p:blipFill>
        <p:spPr>
          <a:xfrm>
            <a:off x="0" y="0"/>
            <a:ext cx="9144000" cy="5334000"/>
          </a:xfrm>
          <a:prstGeom prst="rect">
            <a:avLst/>
          </a:prstGeom>
        </p:spPr>
      </p:pic>
    </p:spTree>
  </p:cSld>
  <p:clrMapOvr>
    <a:masterClrMapping/>
  </p:clrMapOvr>
  <p:transition spd="slow" advClick="0" advTm="15000">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Smoke Free Holy Ground</a:t>
            </a:r>
            <a:endParaRPr lang="en-US" dirty="0"/>
          </a:p>
        </p:txBody>
      </p:sp>
      <p:pic>
        <p:nvPicPr>
          <p:cNvPr id="5" name="Content Placeholder 4" descr="smoke free new 6.jpg"/>
          <p:cNvPicPr>
            <a:picLocks noGrp="1" noChangeAspect="1"/>
          </p:cNvPicPr>
          <p:nvPr>
            <p:ph sz="half" idx="1"/>
          </p:nvPr>
        </p:nvPicPr>
        <p:blipFill>
          <a:blip r:embed="rId2" cstate="print"/>
          <a:stretch>
            <a:fillRect/>
          </a:stretch>
        </p:blipFill>
        <p:spPr>
          <a:xfrm>
            <a:off x="1066800" y="304800"/>
            <a:ext cx="6949439" cy="5212080"/>
          </a:xfrm>
        </p:spPr>
      </p:pic>
    </p:spTree>
  </p:cSld>
  <p:clrMapOvr>
    <a:masterClrMapping/>
  </p:clrMapOvr>
  <p:transition spd="slow" advClick="0" advTm="15000">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Smoke Free Holy Ground</a:t>
            </a:r>
            <a:endParaRPr lang="en-US" dirty="0"/>
          </a:p>
        </p:txBody>
      </p:sp>
      <p:pic>
        <p:nvPicPr>
          <p:cNvPr id="5" name="Content Placeholder 4" descr="smoke free new.jpg"/>
          <p:cNvPicPr>
            <a:picLocks noGrp="1" noChangeAspect="1"/>
          </p:cNvPicPr>
          <p:nvPr>
            <p:ph sz="quarter" idx="4294967295"/>
          </p:nvPr>
        </p:nvPicPr>
        <p:blipFill>
          <a:blip r:embed="rId2" cstate="print"/>
          <a:stretch>
            <a:fillRect/>
          </a:stretch>
        </p:blipFill>
        <p:spPr>
          <a:xfrm>
            <a:off x="0" y="0"/>
            <a:ext cx="9144000" cy="5486400"/>
          </a:xfrm>
        </p:spPr>
      </p:pic>
    </p:spTree>
  </p:cSld>
  <p:clrMapOvr>
    <a:masterClrMapping/>
  </p:clrMapOvr>
  <p:transition spd="slow" advClick="0" advTm="15000">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HG#2.JPG"/>
          <p:cNvPicPr>
            <a:picLocks noChangeAspect="1"/>
          </p:cNvPicPr>
          <p:nvPr/>
        </p:nvPicPr>
        <p:blipFill>
          <a:blip r:embed="rId2" cstate="print"/>
          <a:stretch>
            <a:fillRect/>
          </a:stretch>
        </p:blipFill>
        <p:spPr>
          <a:xfrm>
            <a:off x="508000" y="393700"/>
            <a:ext cx="8128000" cy="6070600"/>
          </a:xfrm>
          <a:prstGeom prst="rect">
            <a:avLst/>
          </a:prstGeom>
        </p:spPr>
      </p:pic>
    </p:spTree>
  </p:cSld>
  <p:clrMapOvr>
    <a:masterClrMapping/>
  </p:clrMapOvr>
  <p:transition spd="slow" advClick="0" advTm="15000">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4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advClick="0" advTm="15000">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4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advClick="0" advTm="15000">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OKE FREE HOLY GROUND - Expansion to Rwanda and Mwanza Tanzania.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advClick="0" advTm="15000">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0"/>
            <a:ext cx="8153400" cy="12192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Smoke Free Holy Ground in Uganda</a:t>
            </a:r>
            <a:b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Bishop Joseph Musenze</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4" descr="SMOKE FREE IN UGANDA - Bishop Joseph Musenze.jpg"/>
          <p:cNvPicPr>
            <a:picLocks noChangeAspect="1"/>
          </p:cNvPicPr>
          <p:nvPr/>
        </p:nvPicPr>
        <p:blipFill>
          <a:blip r:embed="rId2" cstate="print"/>
          <a:stretch>
            <a:fillRect/>
          </a:stretch>
        </p:blipFill>
        <p:spPr>
          <a:xfrm rot="5400000">
            <a:off x="1790698" y="-495298"/>
            <a:ext cx="5562599" cy="9144002"/>
          </a:xfrm>
          <a:prstGeom prst="rect">
            <a:avLst/>
          </a:prstGeom>
        </p:spPr>
      </p:pic>
    </p:spTree>
  </p:cSld>
  <p:clrMapOvr>
    <a:masterClrMapping/>
  </p:clrMapOvr>
  <p:transition spd="slow" advClick="0" advTm="15000">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93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advClick="0" advTm="15000">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83880" cy="1051560"/>
          </a:xfrm>
        </p:spPr>
        <p:txBody>
          <a:bodyPr>
            <a:normAutofit fontScale="90000"/>
          </a:bodyPr>
          <a:lstStyle/>
          <a:p>
            <a:r>
              <a:rPr lang="en-US" dirty="0" smtClean="0"/>
              <a:t>Smoke Free Holy Ground </a:t>
            </a:r>
            <a:br>
              <a:rPr lang="en-US" dirty="0" smtClean="0"/>
            </a:br>
            <a:r>
              <a:rPr lang="en-US" dirty="0" smtClean="0"/>
              <a:t>Allegany County</a:t>
            </a:r>
            <a:endParaRPr lang="en-US" dirty="0"/>
          </a:p>
        </p:txBody>
      </p:sp>
      <p:pic>
        <p:nvPicPr>
          <p:cNvPr id="5" name="Content Placeholder 4" descr="IMG_6188 (1).jpg"/>
          <p:cNvPicPr>
            <a:picLocks noGrp="1" noChangeAspect="1"/>
          </p:cNvPicPr>
          <p:nvPr>
            <p:ph sz="half" idx="1"/>
          </p:nvPr>
        </p:nvPicPr>
        <p:blipFill>
          <a:blip r:embed="rId2" cstate="print"/>
          <a:stretch>
            <a:fillRect/>
          </a:stretch>
        </p:blipFill>
        <p:spPr>
          <a:xfrm>
            <a:off x="2514600" y="1447800"/>
            <a:ext cx="3703321" cy="4937760"/>
          </a:xfrm>
        </p:spPr>
      </p:pic>
    </p:spTree>
  </p:cSld>
  <p:clrMapOvr>
    <a:masterClrMapping/>
  </p:clrMapOvr>
  <p:transition spd="slow" advClick="0" advTm="15000">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183880" cy="1051560"/>
          </a:xfrm>
        </p:spPr>
        <p:txBody>
          <a:bodyPr>
            <a:normAutofit fontScale="90000"/>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Smoke Free Holy Ground  </a:t>
            </a:r>
            <a:r>
              <a:rPr lang="en-US" b="1" spc="50" dirty="0" smtClean="0">
                <a:ln w="11430"/>
                <a:solidFill>
                  <a:srgbClr val="FFC000"/>
                </a:solidFill>
                <a:effectLst>
                  <a:outerShdw blurRad="76200" dist="50800" dir="5400000" algn="tl" rotWithShape="0">
                    <a:srgbClr val="000000">
                      <a:alpha val="65000"/>
                    </a:srgbClr>
                  </a:outerShdw>
                </a:effectLst>
              </a:rPr>
              <a:t>PRESENTATIONS</a:t>
            </a:r>
            <a:endParaRPr lang="en-US" dirty="0"/>
          </a:p>
        </p:txBody>
      </p:sp>
      <p:pic>
        <p:nvPicPr>
          <p:cNvPr id="3" name="Picture 2" descr="SMOKE FREE.JPG"/>
          <p:cNvPicPr>
            <a:picLocks noChangeAspect="1"/>
          </p:cNvPicPr>
          <p:nvPr/>
        </p:nvPicPr>
        <p:blipFill>
          <a:blip r:embed="rId2" cstate="print"/>
          <a:stretch>
            <a:fillRect/>
          </a:stretch>
        </p:blipFill>
        <p:spPr>
          <a:xfrm>
            <a:off x="0" y="0"/>
            <a:ext cx="9144000" cy="5334000"/>
          </a:xfrm>
          <a:prstGeom prst="rect">
            <a:avLst/>
          </a:prstGeom>
        </p:spPr>
      </p:pic>
    </p:spTree>
  </p:cSld>
  <p:clrMapOvr>
    <a:masterClrMapping/>
  </p:clrMapOvr>
  <p:transition spd="slow" advClick="0" advTm="15000">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10200"/>
            <a:ext cx="8183880" cy="1051560"/>
          </a:xfrm>
        </p:spPr>
        <p:txBody>
          <a:bodyPr>
            <a:normAutofit fontScale="90000"/>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Smoke Free Holy Ground  </a:t>
            </a:r>
            <a:r>
              <a:rPr lang="en-US" b="1" spc="50" dirty="0" smtClean="0">
                <a:ln w="11430"/>
                <a:solidFill>
                  <a:srgbClr val="FFC000"/>
                </a:solidFill>
                <a:effectLst>
                  <a:outerShdw blurRad="76200" dist="50800" dir="5400000" algn="tl" rotWithShape="0">
                    <a:srgbClr val="000000">
                      <a:alpha val="65000"/>
                    </a:srgbClr>
                  </a:outerShdw>
                </a:effectLst>
              </a:rPr>
              <a:t>PRESENTATIONS</a:t>
            </a:r>
            <a:endParaRPr lang="en-US" dirty="0"/>
          </a:p>
        </p:txBody>
      </p:sp>
      <p:pic>
        <p:nvPicPr>
          <p:cNvPr id="3" name="Picture 2" descr="smoke free holy ground presentation 3.JPG"/>
          <p:cNvPicPr>
            <a:picLocks noChangeAspect="1"/>
          </p:cNvPicPr>
          <p:nvPr/>
        </p:nvPicPr>
        <p:blipFill>
          <a:blip r:embed="rId2" cstate="print"/>
          <a:stretch>
            <a:fillRect/>
          </a:stretch>
        </p:blipFill>
        <p:spPr>
          <a:xfrm>
            <a:off x="0" y="0"/>
            <a:ext cx="9144000" cy="5334000"/>
          </a:xfrm>
          <a:prstGeom prst="rect">
            <a:avLst/>
          </a:prstGeom>
        </p:spPr>
      </p:pic>
    </p:spTree>
  </p:cSld>
  <p:clrMapOvr>
    <a:masterClrMapping/>
  </p:clrMapOvr>
  <p:transition spd="slow" advClick="0" advTm="15000">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0200"/>
            <a:ext cx="8183880" cy="1051560"/>
          </a:xfrm>
        </p:spPr>
        <p:txBody>
          <a:bodyPr>
            <a:normAutofit fontScale="90000"/>
          </a:bodyPr>
          <a:lstStyle/>
          <a:p>
            <a:pPr algn="ctr"/>
            <a:r>
              <a:rPr lang="en-US" dirty="0" smtClean="0"/>
              <a:t>Smoke Free Holy Ground </a:t>
            </a:r>
            <a:br>
              <a:rPr lang="en-US" dirty="0" smtClean="0"/>
            </a:br>
            <a:r>
              <a:rPr lang="en-US" dirty="0" smtClean="0"/>
              <a:t>Western Kenya</a:t>
            </a:r>
            <a:endParaRPr lang="en-US" dirty="0"/>
          </a:p>
        </p:txBody>
      </p:sp>
      <p:pic>
        <p:nvPicPr>
          <p:cNvPr id="6147" name="Picture 3"/>
          <p:cNvPicPr>
            <a:picLocks noChangeAspect="1" noChangeArrowheads="1"/>
          </p:cNvPicPr>
          <p:nvPr/>
        </p:nvPicPr>
        <p:blipFill>
          <a:blip r:embed="rId2" cstate="print"/>
          <a:srcRect/>
          <a:stretch>
            <a:fillRect/>
          </a:stretch>
        </p:blipFill>
        <p:spPr bwMode="auto">
          <a:xfrm>
            <a:off x="228600" y="152400"/>
            <a:ext cx="8686800" cy="5257800"/>
          </a:xfrm>
          <a:prstGeom prst="rect">
            <a:avLst/>
          </a:prstGeom>
          <a:noFill/>
          <a:ln w="9525">
            <a:noFill/>
            <a:miter lim="800000"/>
            <a:headEnd/>
            <a:tailEnd/>
          </a:ln>
          <a:effectLst/>
        </p:spPr>
      </p:pic>
    </p:spTree>
  </p:cSld>
  <p:clrMapOvr>
    <a:masterClrMapping/>
  </p:clrMapOvr>
  <p:transition spd="slow" advClick="0" advTm="15000">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181600"/>
            <a:ext cx="8183880" cy="1051560"/>
          </a:xfrm>
        </p:spPr>
        <p:txBody>
          <a:bodyPr>
            <a:normAutofit fontScale="90000"/>
          </a:bodyPr>
          <a:lstStyle/>
          <a:p>
            <a:pPr algn="ctr"/>
            <a:r>
              <a:rPr lang="en-US" dirty="0" smtClean="0"/>
              <a:t>Smoke Free Holy Ground </a:t>
            </a:r>
            <a:br>
              <a:rPr lang="en-US" dirty="0" smtClean="0"/>
            </a:br>
            <a:r>
              <a:rPr lang="en-US" dirty="0" smtClean="0"/>
              <a:t>Western Kenya</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0" y="0"/>
            <a:ext cx="9144000" cy="5105400"/>
          </a:xfrm>
          <a:prstGeom prst="rect">
            <a:avLst/>
          </a:prstGeom>
          <a:noFill/>
          <a:ln w="9525">
            <a:noFill/>
            <a:miter lim="800000"/>
            <a:headEnd/>
            <a:tailEnd/>
          </a:ln>
          <a:effectLst/>
        </p:spPr>
      </p:pic>
    </p:spTree>
  </p:cSld>
  <p:clrMapOvr>
    <a:masterClrMapping/>
  </p:clrMapOvr>
  <p:transition spd="slow" advClick="0" advTm="15000">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Smoke Free Holy Ground Rwanda</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381000" y="152400"/>
            <a:ext cx="8128000" cy="5334000"/>
          </a:xfrm>
          <a:prstGeom prst="rect">
            <a:avLst/>
          </a:prstGeom>
          <a:noFill/>
          <a:ln w="9525">
            <a:noFill/>
            <a:miter lim="800000"/>
            <a:headEnd/>
            <a:tailEnd/>
          </a:ln>
          <a:effectLst/>
        </p:spPr>
      </p:pic>
    </p:spTree>
  </p:cSld>
  <p:clrMapOvr>
    <a:masterClrMapping/>
  </p:clrMapOvr>
  <p:transition spd="slow" advClick="0" advTm="15000">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183880" cy="1051560"/>
          </a:xfrm>
        </p:spPr>
        <p:txBody>
          <a:bodyPr>
            <a:normAutofit fontScale="90000"/>
          </a:bodyPr>
          <a:lstStyle/>
          <a:p>
            <a:r>
              <a:rPr lang="en-US" dirty="0" smtClean="0"/>
              <a:t>Smoke Free Holy Ground</a:t>
            </a:r>
            <a:br>
              <a:rPr lang="en-US" dirty="0" smtClean="0"/>
            </a:br>
            <a:r>
              <a:rPr lang="en-US" dirty="0" err="1" smtClean="0"/>
              <a:t>Mwanza</a:t>
            </a:r>
            <a:r>
              <a:rPr lang="en-US" dirty="0" smtClean="0"/>
              <a:t> Tanzania</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457200" y="76200"/>
            <a:ext cx="8128000" cy="5257800"/>
          </a:xfrm>
          <a:prstGeom prst="rect">
            <a:avLst/>
          </a:prstGeom>
          <a:noFill/>
          <a:ln w="9525">
            <a:noFill/>
            <a:miter lim="800000"/>
            <a:headEnd/>
            <a:tailEnd/>
          </a:ln>
          <a:effectLst/>
        </p:spPr>
      </p:pic>
    </p:spTree>
  </p:cSld>
  <p:clrMapOvr>
    <a:masterClrMapping/>
  </p:clrMapOvr>
  <p:transition spd="slow" advClick="0" advTm="15000">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257800"/>
            <a:ext cx="8183880" cy="1051560"/>
          </a:xfrm>
        </p:spPr>
        <p:txBody>
          <a:bodyPr>
            <a:normAutofit fontScale="90000"/>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Smoke Free Holy Ground  </a:t>
            </a:r>
            <a:r>
              <a:rPr lang="en-US" b="1" spc="50" dirty="0" smtClean="0">
                <a:ln w="11430"/>
                <a:solidFill>
                  <a:srgbClr val="FFC000"/>
                </a:solidFill>
                <a:effectLst>
                  <a:outerShdw blurRad="76200" dist="50800" dir="5400000" algn="tl" rotWithShape="0">
                    <a:srgbClr val="000000">
                      <a:alpha val="65000"/>
                    </a:srgbClr>
                  </a:outerShdw>
                </a:effectLst>
              </a:rPr>
              <a:t>PRESENTATIONS</a:t>
            </a:r>
            <a:endParaRPr lang="en-US" dirty="0"/>
          </a:p>
        </p:txBody>
      </p:sp>
      <p:pic>
        <p:nvPicPr>
          <p:cNvPr id="3" name="Picture 2" descr="smoke free holy ground presentation 2.JPG"/>
          <p:cNvPicPr>
            <a:picLocks noChangeAspect="1"/>
          </p:cNvPicPr>
          <p:nvPr/>
        </p:nvPicPr>
        <p:blipFill>
          <a:blip r:embed="rId2" cstate="print"/>
          <a:stretch>
            <a:fillRect/>
          </a:stretch>
        </p:blipFill>
        <p:spPr>
          <a:xfrm>
            <a:off x="0" y="0"/>
            <a:ext cx="9144000" cy="5334000"/>
          </a:xfrm>
          <a:prstGeom prst="rect">
            <a:avLst/>
          </a:prstGeom>
        </p:spPr>
      </p:pic>
    </p:spTree>
  </p:cSld>
  <p:clrMapOvr>
    <a:masterClrMapping/>
  </p:clrMapOvr>
  <p:transition spd="slow" advClick="0" advTm="15000">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SFHG - RWANDA</a:t>
            </a:r>
            <a:endParaRPr lang="en-US" dirty="0"/>
          </a:p>
        </p:txBody>
      </p:sp>
      <p:pic>
        <p:nvPicPr>
          <p:cNvPr id="3074" name="Picture 2" descr="C:\Users\vjones2\Downloads\IMG_5523.JPG"/>
          <p:cNvPicPr>
            <a:picLocks noChangeAspect="1" noChangeArrowheads="1"/>
          </p:cNvPicPr>
          <p:nvPr/>
        </p:nvPicPr>
        <p:blipFill>
          <a:blip r:embed="rId2" cstate="print"/>
          <a:srcRect/>
          <a:stretch>
            <a:fillRect/>
          </a:stretch>
        </p:blipFill>
        <p:spPr bwMode="auto">
          <a:xfrm>
            <a:off x="533400" y="381000"/>
            <a:ext cx="8128000" cy="5029200"/>
          </a:xfrm>
          <a:prstGeom prst="rect">
            <a:avLst/>
          </a:prstGeom>
          <a:noFill/>
        </p:spPr>
      </p:pic>
    </p:spTree>
  </p:cSld>
  <p:clrMapOvr>
    <a:masterClrMapping/>
  </p:clrMapOvr>
  <p:transition spd="slow" advClick="0" advTm="15000">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SFHG - RWANDA</a:t>
            </a:r>
            <a:endParaRPr lang="en-US" dirty="0"/>
          </a:p>
        </p:txBody>
      </p:sp>
      <p:pic>
        <p:nvPicPr>
          <p:cNvPr id="2050" name="Picture 2" descr="C:\Users\vjones2\Downloads\IMG_5524 (1).JPG"/>
          <p:cNvPicPr>
            <a:picLocks noChangeAspect="1" noChangeArrowheads="1"/>
          </p:cNvPicPr>
          <p:nvPr/>
        </p:nvPicPr>
        <p:blipFill>
          <a:blip r:embed="rId2" cstate="print"/>
          <a:srcRect/>
          <a:stretch>
            <a:fillRect/>
          </a:stretch>
        </p:blipFill>
        <p:spPr bwMode="auto">
          <a:xfrm>
            <a:off x="457200" y="457200"/>
            <a:ext cx="8128000" cy="4572000"/>
          </a:xfrm>
          <a:prstGeom prst="rect">
            <a:avLst/>
          </a:prstGeom>
          <a:noFill/>
        </p:spPr>
      </p:pic>
    </p:spTree>
  </p:cSld>
  <p:clrMapOvr>
    <a:masterClrMapping/>
  </p:clrMapOvr>
  <p:transition spd="slow" advClick="0" advTm="15000">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vjones2\Downloads\IMG_5341.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Tree>
  </p:cSld>
  <p:clrMapOvr>
    <a:masterClrMapping/>
  </p:clrMapOvr>
  <p:transition spd="slow" advClick="0" advTm="1500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1 (2).JPG"/>
          <p:cNvPicPr>
            <a:picLocks noChangeAspect="1"/>
          </p:cNvPicPr>
          <p:nvPr/>
        </p:nvPicPr>
        <p:blipFill>
          <a:blip r:embed="rId2" cstate="print"/>
          <a:stretch>
            <a:fillRect/>
          </a:stretch>
        </p:blipFill>
        <p:spPr>
          <a:xfrm>
            <a:off x="381000" y="1676400"/>
            <a:ext cx="2561038" cy="4724400"/>
          </a:xfrm>
          <a:prstGeom prst="rect">
            <a:avLst/>
          </a:prstGeom>
          <a:ln>
            <a:noFill/>
          </a:ln>
          <a:effectLst>
            <a:outerShdw blurRad="292100" dist="139700" dir="2700000" algn="tl" rotWithShape="0">
              <a:srgbClr val="333333">
                <a:alpha val="65000"/>
              </a:srgbClr>
            </a:outerShdw>
          </a:effectLst>
        </p:spPr>
      </p:pic>
      <p:pic>
        <p:nvPicPr>
          <p:cNvPr id="4" name="Picture 3" descr="photo 2 (2).JPG"/>
          <p:cNvPicPr>
            <a:picLocks noChangeAspect="1"/>
          </p:cNvPicPr>
          <p:nvPr/>
        </p:nvPicPr>
        <p:blipFill>
          <a:blip r:embed="rId3" cstate="print"/>
          <a:stretch>
            <a:fillRect/>
          </a:stretch>
        </p:blipFill>
        <p:spPr>
          <a:xfrm>
            <a:off x="6172200" y="1600200"/>
            <a:ext cx="2663480" cy="4754880"/>
          </a:xfrm>
          <a:prstGeom prst="rect">
            <a:avLst/>
          </a:prstGeom>
          <a:ln>
            <a:noFill/>
          </a:ln>
          <a:effectLst>
            <a:outerShdw blurRad="292100" dist="139700" dir="2700000" algn="tl" rotWithShape="0">
              <a:srgbClr val="333333">
                <a:alpha val="65000"/>
              </a:srgbClr>
            </a:outerShdw>
          </a:effectLst>
        </p:spPr>
      </p:pic>
      <p:pic>
        <p:nvPicPr>
          <p:cNvPr id="6" name="Picture 5" descr="photo 4 (4).JPG"/>
          <p:cNvPicPr>
            <a:picLocks noChangeAspect="1"/>
          </p:cNvPicPr>
          <p:nvPr/>
        </p:nvPicPr>
        <p:blipFill>
          <a:blip r:embed="rId4" cstate="print"/>
          <a:stretch>
            <a:fillRect/>
          </a:stretch>
        </p:blipFill>
        <p:spPr>
          <a:xfrm>
            <a:off x="3200400" y="1676400"/>
            <a:ext cx="2663480" cy="4754880"/>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idx="4294967295"/>
          </p:nvPr>
        </p:nvSpPr>
        <p:spPr>
          <a:xfrm>
            <a:off x="533400" y="609600"/>
            <a:ext cx="8183562" cy="1050925"/>
          </a:xfrm>
        </p:spPr>
        <p:txBody>
          <a:bodyPr>
            <a:normAutofit fontScale="90000"/>
          </a:bodyPr>
          <a:lstStyle/>
          <a:p>
            <a:pPr algn="ctr"/>
            <a:r>
              <a:rPr lang="en-US" dirty="0" smtClean="0">
                <a:solidFill>
                  <a:schemeClr val="accent5">
                    <a:lumMod val="60000"/>
                    <a:lumOff val="40000"/>
                  </a:schemeClr>
                </a:solidFill>
              </a:rPr>
              <a:t>Churches Establishing Smoke Free </a:t>
            </a:r>
            <a:br>
              <a:rPr lang="en-US" dirty="0" smtClean="0">
                <a:solidFill>
                  <a:schemeClr val="accent5">
                    <a:lumMod val="60000"/>
                    <a:lumOff val="40000"/>
                  </a:schemeClr>
                </a:solidFill>
              </a:rPr>
            </a:br>
            <a:r>
              <a:rPr lang="en-US" dirty="0" smtClean="0">
                <a:solidFill>
                  <a:schemeClr val="accent5">
                    <a:lumMod val="60000"/>
                    <a:lumOff val="40000"/>
                  </a:schemeClr>
                </a:solidFill>
              </a:rPr>
              <a:t>Holy Ground</a:t>
            </a:r>
            <a:endParaRPr lang="en-US" dirty="0">
              <a:solidFill>
                <a:schemeClr val="accent5">
                  <a:lumMod val="60000"/>
                  <a:lumOff val="40000"/>
                </a:schemeClr>
              </a:solidFill>
            </a:endParaRPr>
          </a:p>
        </p:txBody>
      </p:sp>
    </p:spTree>
  </p:cSld>
  <p:clrMapOvr>
    <a:masterClrMapping/>
  </p:clrMapOvr>
  <p:transition spd="slow" advClick="0" advTm="15000">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83880" cy="1051560"/>
          </a:xfrm>
        </p:spPr>
        <p:txBody>
          <a:bodyPr>
            <a:normAutofit fontScale="90000"/>
          </a:bodyPr>
          <a:lstStyle/>
          <a:p>
            <a:pPr algn="ctr"/>
            <a:r>
              <a:rPr lang="en-US" sz="4800" dirty="0" smtClean="0">
                <a:solidFill>
                  <a:schemeClr val="accent5">
                    <a:lumMod val="60000"/>
                    <a:lumOff val="40000"/>
                  </a:schemeClr>
                </a:solidFill>
              </a:rPr>
              <a:t>Tools to Succeed &amp; Grow</a:t>
            </a:r>
            <a:endParaRPr lang="en-US" sz="4800" dirty="0">
              <a:solidFill>
                <a:schemeClr val="accent5">
                  <a:lumMod val="60000"/>
                  <a:lumOff val="40000"/>
                </a:schemeClr>
              </a:solidFill>
            </a:endParaRPr>
          </a:p>
        </p:txBody>
      </p:sp>
      <p:sp>
        <p:nvSpPr>
          <p:cNvPr id="3" name="Content Placeholder 2"/>
          <p:cNvSpPr>
            <a:spLocks noGrp="1"/>
          </p:cNvSpPr>
          <p:nvPr>
            <p:ph idx="1"/>
          </p:nvPr>
        </p:nvSpPr>
        <p:spPr>
          <a:xfrm>
            <a:off x="1371600" y="1752600"/>
            <a:ext cx="7010400" cy="4724400"/>
          </a:xfrm>
        </p:spPr>
        <p:txBody>
          <a:bodyPr>
            <a:normAutofit/>
          </a:bodyPr>
          <a:lstStyle/>
          <a:p>
            <a:r>
              <a:rPr lang="en-US" sz="2800" dirty="0" smtClean="0">
                <a:solidFill>
                  <a:schemeClr val="tx1"/>
                </a:solidFill>
              </a:rPr>
              <a:t>Educational Events</a:t>
            </a:r>
          </a:p>
          <a:p>
            <a:r>
              <a:rPr lang="en-US" sz="2800" dirty="0" smtClean="0">
                <a:solidFill>
                  <a:schemeClr val="tx1"/>
                </a:solidFill>
              </a:rPr>
              <a:t>Increased Partnerships</a:t>
            </a:r>
          </a:p>
          <a:p>
            <a:r>
              <a:rPr lang="en-US" sz="2800" dirty="0" smtClean="0">
                <a:solidFill>
                  <a:schemeClr val="tx1"/>
                </a:solidFill>
              </a:rPr>
              <a:t>Community Awareness</a:t>
            </a:r>
          </a:p>
          <a:p>
            <a:r>
              <a:rPr lang="en-US" sz="2800" dirty="0" smtClean="0">
                <a:solidFill>
                  <a:schemeClr val="tx1"/>
                </a:solidFill>
              </a:rPr>
              <a:t>Continued Partnership Support</a:t>
            </a:r>
          </a:p>
          <a:p>
            <a:r>
              <a:rPr lang="en-US" sz="2800" dirty="0" smtClean="0">
                <a:solidFill>
                  <a:schemeClr val="tx1"/>
                </a:solidFill>
              </a:rPr>
              <a:t>Promotional items (signs, tee shirts, bumper stickers, books, etc.</a:t>
            </a:r>
          </a:p>
          <a:p>
            <a:r>
              <a:rPr lang="en-US" sz="2800" dirty="0" smtClean="0">
                <a:solidFill>
                  <a:schemeClr val="tx1"/>
                </a:solidFill>
              </a:rPr>
              <a:t>Sounding the Alarm!</a:t>
            </a:r>
          </a:p>
          <a:p>
            <a:endParaRPr lang="en-US" sz="2400" dirty="0" smtClean="0">
              <a:solidFill>
                <a:schemeClr val="tx1"/>
              </a:solidFill>
            </a:endParaRPr>
          </a:p>
          <a:p>
            <a:pPr>
              <a:buNone/>
            </a:pPr>
            <a:endParaRPr lang="en-US" sz="2400" dirty="0">
              <a:solidFill>
                <a:schemeClr val="tx1"/>
              </a:solidFill>
            </a:endParaRPr>
          </a:p>
        </p:txBody>
      </p:sp>
    </p:spTree>
    <p:extLst>
      <p:ext uri="{BB962C8B-B14F-4D97-AF65-F5344CB8AC3E}">
        <p14:creationId xmlns:p14="http://schemas.microsoft.com/office/powerpoint/2010/main" val="1414647625"/>
      </p:ext>
    </p:extLst>
  </p:cSld>
  <p:clrMapOvr>
    <a:masterClrMapping/>
  </p:clrMapOvr>
  <p:transition spd="slow" advClick="0" advTm="15000">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png"/>
          <p:cNvPicPr>
            <a:picLocks noChangeAspect="1"/>
          </p:cNvPicPr>
          <p:nvPr/>
        </p:nvPicPr>
        <p:blipFill>
          <a:blip r:embed="rId2" cstate="print"/>
          <a:stretch>
            <a:fillRect/>
          </a:stretch>
        </p:blipFill>
        <p:spPr>
          <a:xfrm>
            <a:off x="762000" y="1219199"/>
            <a:ext cx="2400300" cy="3200400"/>
          </a:xfrm>
          <a:prstGeom prst="rect">
            <a:avLst/>
          </a:prstGeom>
        </p:spPr>
      </p:pic>
      <p:pic>
        <p:nvPicPr>
          <p:cNvPr id="8" name="Picture 7" descr="358a4e42b886ce07fe85027fbb673bc8.jpg"/>
          <p:cNvPicPr>
            <a:picLocks noChangeAspect="1"/>
          </p:cNvPicPr>
          <p:nvPr/>
        </p:nvPicPr>
        <p:blipFill>
          <a:blip r:embed="rId3" cstate="print"/>
          <a:stretch>
            <a:fillRect/>
          </a:stretch>
        </p:blipFill>
        <p:spPr>
          <a:xfrm>
            <a:off x="3886200" y="685800"/>
            <a:ext cx="3909060" cy="521208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37949908"/>
      </p:ext>
    </p:extLst>
  </p:cSld>
  <p:clrMapOvr>
    <a:masterClrMapping/>
  </p:clrMapOvr>
  <p:transition spd="slow" advClick="0" advTm="1500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2 (6).JPG"/>
          <p:cNvPicPr>
            <a:picLocks noChangeAspect="1"/>
          </p:cNvPicPr>
          <p:nvPr/>
        </p:nvPicPr>
        <p:blipFill>
          <a:blip r:embed="rId2" cstate="print"/>
          <a:stretch>
            <a:fillRect/>
          </a:stretch>
        </p:blipFill>
        <p:spPr>
          <a:xfrm>
            <a:off x="2819400" y="381000"/>
            <a:ext cx="2048828" cy="3657600"/>
          </a:xfrm>
          <a:prstGeom prst="rect">
            <a:avLst/>
          </a:prstGeom>
          <a:ln>
            <a:noFill/>
          </a:ln>
          <a:effectLst>
            <a:outerShdw blurRad="292100" dist="139700" dir="2700000" algn="tl" rotWithShape="0">
              <a:srgbClr val="333333">
                <a:alpha val="65000"/>
              </a:srgbClr>
            </a:outerShdw>
          </a:effectLst>
        </p:spPr>
      </p:pic>
      <p:pic>
        <p:nvPicPr>
          <p:cNvPr id="3" name="Picture 2" descr="photo 2 (10).JPG"/>
          <p:cNvPicPr>
            <a:picLocks noChangeAspect="1"/>
          </p:cNvPicPr>
          <p:nvPr/>
        </p:nvPicPr>
        <p:blipFill>
          <a:blip r:embed="rId3" cstate="print"/>
          <a:stretch>
            <a:fillRect/>
          </a:stretch>
        </p:blipFill>
        <p:spPr>
          <a:xfrm>
            <a:off x="400050" y="1600200"/>
            <a:ext cx="2048828" cy="3657600"/>
          </a:xfrm>
          <a:prstGeom prst="rect">
            <a:avLst/>
          </a:prstGeom>
          <a:ln>
            <a:noFill/>
          </a:ln>
          <a:effectLst>
            <a:outerShdw blurRad="292100" dist="139700" dir="2700000" algn="tl" rotWithShape="0">
              <a:srgbClr val="333333">
                <a:alpha val="65000"/>
              </a:srgbClr>
            </a:outerShdw>
          </a:effectLst>
        </p:spPr>
      </p:pic>
      <p:pic>
        <p:nvPicPr>
          <p:cNvPr id="4" name="Picture 3" descr="photo 3 (6).JPG"/>
          <p:cNvPicPr>
            <a:picLocks noChangeAspect="1"/>
          </p:cNvPicPr>
          <p:nvPr/>
        </p:nvPicPr>
        <p:blipFill>
          <a:blip r:embed="rId4" cstate="print"/>
          <a:stretch>
            <a:fillRect/>
          </a:stretch>
        </p:blipFill>
        <p:spPr>
          <a:xfrm>
            <a:off x="5086350" y="1371600"/>
            <a:ext cx="3672904" cy="3657600"/>
          </a:xfrm>
          <a:prstGeom prst="rect">
            <a:avLst/>
          </a:prstGeom>
          <a:ln>
            <a:noFill/>
          </a:ln>
          <a:effectLst>
            <a:outerShdw blurRad="292100" dist="139700" dir="2700000" algn="tl" rotWithShape="0">
              <a:srgbClr val="333333">
                <a:alpha val="65000"/>
              </a:srgbClr>
            </a:outerShdw>
          </a:effectLst>
        </p:spPr>
      </p:pic>
      <p:pic>
        <p:nvPicPr>
          <p:cNvPr id="5" name="Picture 4" descr="photo 1 (11).JPG"/>
          <p:cNvPicPr>
            <a:picLocks noChangeAspect="1"/>
          </p:cNvPicPr>
          <p:nvPr/>
        </p:nvPicPr>
        <p:blipFill>
          <a:blip r:embed="rId5" cstate="print"/>
          <a:stretch>
            <a:fillRect/>
          </a:stretch>
        </p:blipFill>
        <p:spPr>
          <a:xfrm>
            <a:off x="2819400" y="2743200"/>
            <a:ext cx="2048828"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1500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llion hearts.jpg"/>
          <p:cNvPicPr>
            <a:picLocks noChangeAspect="1"/>
          </p:cNvPicPr>
          <p:nvPr/>
        </p:nvPicPr>
        <p:blipFill>
          <a:blip r:embed="rId2" cstate="print"/>
          <a:stretch>
            <a:fillRect/>
          </a:stretch>
        </p:blipFill>
        <p:spPr>
          <a:xfrm>
            <a:off x="609600" y="304800"/>
            <a:ext cx="4467000" cy="1645920"/>
          </a:xfrm>
          <a:prstGeom prst="rect">
            <a:avLst/>
          </a:prstGeom>
        </p:spPr>
      </p:pic>
      <p:sp>
        <p:nvSpPr>
          <p:cNvPr id="3080" name="Rectangle 8"/>
          <p:cNvSpPr>
            <a:spLocks noChangeArrowheads="1"/>
          </p:cNvSpPr>
          <p:nvPr/>
        </p:nvSpPr>
        <p:spPr bwMode="auto">
          <a:xfrm>
            <a:off x="1447800" y="1905000"/>
            <a:ext cx="58293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en-US" b="0" i="0" u="none" strike="noStrike" cap="none" normalizeH="0" baseline="0" dirty="0" smtClean="0">
                <a:ln>
                  <a:noFill/>
                </a:ln>
                <a:solidFill>
                  <a:schemeClr val="tx1"/>
                </a:solidFill>
                <a:effectLst/>
                <a:latin typeface="+mj-lt"/>
                <a:ea typeface="Calibri" pitchFamily="34" charset="0"/>
                <a:cs typeface="Times New Roman" pitchFamily="18" charset="0"/>
              </a:rPr>
              <a:t>Million Hearts® is a national initiative l</a:t>
            </a:r>
            <a:r>
              <a:rPr lang="en-US" dirty="0" smtClean="0">
                <a:ea typeface="Calibri" pitchFamily="34" charset="0"/>
                <a:cs typeface="Times New Roman" pitchFamily="18" charset="0"/>
              </a:rPr>
              <a:t>aunched by the Department of Health and Human Services </a:t>
            </a:r>
            <a:r>
              <a:rPr kumimoji="0" lang="en-US" b="0" i="0" u="none" strike="noStrike" cap="none" normalizeH="0" baseline="0" dirty="0" smtClean="0">
                <a:ln>
                  <a:noFill/>
                </a:ln>
                <a:solidFill>
                  <a:schemeClr val="tx1"/>
                </a:solidFill>
                <a:effectLst/>
                <a:latin typeface="+mj-lt"/>
                <a:ea typeface="Calibri" pitchFamily="34" charset="0"/>
                <a:cs typeface="Times New Roman" pitchFamily="18" charset="0"/>
              </a:rPr>
              <a:t>to prevent 1 million heart attacks and strokes in the U.S. over the next 5 years. </a:t>
            </a: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mj-lt"/>
              <a:ea typeface="Calibri" pitchFamily="34" charset="0"/>
              <a:cs typeface="Times New Roman" pitchFamily="18" charset="0"/>
            </a:endParaRPr>
          </a:p>
          <a:p>
            <a:pPr lvl="0" defTabSz="914400" fontAlgn="base">
              <a:spcBef>
                <a:spcPct val="0"/>
              </a:spcBef>
              <a:spcAft>
                <a:spcPct val="0"/>
              </a:spcAft>
            </a:pPr>
            <a:r>
              <a:rPr lang="en-US" dirty="0" smtClean="0"/>
              <a:t>100 Congregations for Million Hearts® is a faith-based program designed to help guide members toward a heart-healthy lifestyle.</a:t>
            </a:r>
          </a:p>
          <a:p>
            <a:pPr lvl="0" defTabSz="914400" fontAlgn="base">
              <a:spcBef>
                <a:spcPct val="0"/>
              </a:spcBef>
              <a:spcAft>
                <a:spcPct val="0"/>
              </a:spcAft>
            </a:pPr>
            <a:endParaRPr kumimoji="0" lang="en-US" b="0" i="0" u="none" strike="noStrike" cap="none" normalizeH="0" baseline="0" dirty="0" smtClean="0">
              <a:ln>
                <a:noFill/>
              </a:ln>
              <a:solidFill>
                <a:schemeClr val="tx1"/>
              </a:solidFill>
              <a:effectLst/>
              <a:latin typeface="+mj-lt"/>
              <a:ea typeface="Calibri" pitchFamily="34" charset="0"/>
              <a:cs typeface="Times New Roman" pitchFamily="18" charset="0"/>
            </a:endParaRPr>
          </a:p>
          <a:p>
            <a:pPr lvl="0" defTabSz="914400" fontAlgn="base">
              <a:spcBef>
                <a:spcPct val="0"/>
              </a:spcBef>
              <a:spcAft>
                <a:spcPct val="0"/>
              </a:spcAft>
            </a:pPr>
            <a:r>
              <a:rPr kumimoji="0" lang="en-US" b="0" i="0" u="none" strike="noStrike" cap="none" normalizeH="0" baseline="0" dirty="0" smtClean="0">
                <a:ln>
                  <a:noFill/>
                </a:ln>
                <a:solidFill>
                  <a:schemeClr val="tx1"/>
                </a:solidFill>
                <a:effectLst/>
                <a:latin typeface="+mj-lt"/>
                <a:ea typeface="Calibri" pitchFamily="34" charset="0"/>
                <a:cs typeface="Times New Roman" pitchFamily="18" charset="0"/>
              </a:rPr>
              <a:t>The Centers for Disease Control and Prevention (CDC) and the Centers for Medicare &amp; Medicaid Services (CMS) are co-leaders working alongside other federal agencies and private-sector organizations to make a lasting impact against cardiovascular disease. </a:t>
            </a:r>
            <a:endParaRPr kumimoji="0" lang="en-US" b="0" i="0" u="none" strike="noStrike" cap="none" normalizeH="0" baseline="0" dirty="0" smtClean="0">
              <a:ln>
                <a:noFill/>
              </a:ln>
              <a:solidFill>
                <a:schemeClr val="tx1"/>
              </a:solidFill>
              <a:effectLst/>
              <a:latin typeface="+mj-lt"/>
              <a:cs typeface="Arial" pitchFamily="34" charset="0"/>
            </a:endParaRPr>
          </a:p>
        </p:txBody>
      </p:sp>
    </p:spTree>
    <p:extLst>
      <p:ext uri="{BB962C8B-B14F-4D97-AF65-F5344CB8AC3E}">
        <p14:creationId xmlns:p14="http://schemas.microsoft.com/office/powerpoint/2010/main" val="995706887"/>
      </p:ext>
    </p:extLst>
  </p:cSld>
  <p:clrMapOvr>
    <a:masterClrMapping/>
  </p:clrMapOvr>
  <p:transition spd="slow" advClick="0" advTm="15000">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292</TotalTime>
  <Words>530</Words>
  <Application>Microsoft Office PowerPoint</Application>
  <PresentationFormat>On-screen Show (4:3)</PresentationFormat>
  <Paragraphs>48</Paragraphs>
  <Slides>71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Arial Black</vt:lpstr>
      <vt:lpstr>Baskerville Old Face</vt:lpstr>
      <vt:lpstr>Calibri</vt:lpstr>
      <vt:lpstr>Times New Roman</vt:lpstr>
      <vt:lpstr>Verdana</vt:lpstr>
      <vt:lpstr>Wingdings 2</vt:lpstr>
      <vt:lpstr>Aspect</vt:lpstr>
      <vt:lpstr>Smoke Free Holy Ground  A Covenant of Faith and Health</vt:lpstr>
      <vt:lpstr>PowerPoint Presentation</vt:lpstr>
      <vt:lpstr>PowerPoint Presentation</vt:lpstr>
      <vt:lpstr>Caroline County </vt:lpstr>
      <vt:lpstr>Caroline County Health Department Host “Smoke Free” Event</vt:lpstr>
      <vt:lpstr>Smoke Free Holy Ground  Allegany County</vt:lpstr>
      <vt:lpstr>Churches Establishing Smoke Free  Holy Ground</vt:lpstr>
      <vt:lpstr>PowerPoint Presentation</vt:lpstr>
      <vt:lpstr>PowerPoint Presentation</vt:lpstr>
      <vt:lpstr>PowerPoint Presentation</vt:lpstr>
      <vt:lpstr>SFHG – Empowering Believers Church 17 years strong!!</vt:lpstr>
      <vt:lpstr>PowerPoint Presentation</vt:lpstr>
      <vt:lpstr>PowerPoint Presentation</vt:lpstr>
      <vt:lpstr>PowerPoint Presentation</vt:lpstr>
      <vt:lpstr> 100 Congregations for a Million Hearts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EBC Apostolic International Network  Africa Missions Trip Smoke Free Holy Ground </vt:lpstr>
      <vt:lpstr>PowerPoint Presentation</vt:lpstr>
      <vt:lpstr>Smoke Free Holy Ground - NIGERIA</vt:lpstr>
      <vt:lpstr>Smoke Free Holy Ground - KENYA</vt:lpstr>
      <vt:lpstr>Smoke Free Holy Ground - KENYA</vt:lpstr>
      <vt:lpstr>Smoke Free Holy Ground</vt:lpstr>
      <vt:lpstr>Smoke Free Holy Ground</vt:lpstr>
      <vt:lpstr>PowerPoint Presentation</vt:lpstr>
      <vt:lpstr>PowerPoint Presentation</vt:lpstr>
      <vt:lpstr>PowerPoint Presentation</vt:lpstr>
      <vt:lpstr>PowerPoint Presentation</vt:lpstr>
      <vt:lpstr>Smoke Free Holy Ground in Uganda Bishop Joseph Musenze</vt:lpstr>
      <vt:lpstr>PowerPoint Presentation</vt:lpstr>
      <vt:lpstr>Smoke Free Holy Ground  PRESENTATIONS</vt:lpstr>
      <vt:lpstr>Smoke Free Holy Ground  PRESENTATIONS</vt:lpstr>
      <vt:lpstr>Smoke Free Holy Ground  Western Kenya</vt:lpstr>
      <vt:lpstr>Smoke Free Holy Ground  Western Kenya</vt:lpstr>
      <vt:lpstr>Smoke Free Holy Ground Rwanda</vt:lpstr>
      <vt:lpstr>Smoke Free Holy Ground Mwanza Tanzania</vt:lpstr>
      <vt:lpstr>Smoke Free Holy Ground  PRESENTATIONS</vt:lpstr>
      <vt:lpstr>SFHG - RWANDA</vt:lpstr>
      <vt:lpstr>SFHG - RWANDA</vt:lpstr>
      <vt:lpstr>PowerPoint Presentation</vt:lpstr>
      <vt:lpstr>Tools to Succeed &amp; Grow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EBC APOSTOLIC NETWORK</dc:title>
  <dc:creator>DHRAdmin</dc:creator>
  <cp:lastModifiedBy>Jacqueline Heaney</cp:lastModifiedBy>
  <cp:revision>34</cp:revision>
  <dcterms:created xsi:type="dcterms:W3CDTF">2017-05-09T20:58:27Z</dcterms:created>
  <dcterms:modified xsi:type="dcterms:W3CDTF">2019-04-04T12:23:58Z</dcterms:modified>
</cp:coreProperties>
</file>