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3"/>
  </p:notesMasterIdLst>
  <p:sldIdLst>
    <p:sldId id="259" r:id="rId5"/>
    <p:sldId id="594" r:id="rId6"/>
    <p:sldId id="587" r:id="rId7"/>
    <p:sldId id="593" r:id="rId8"/>
    <p:sldId id="590" r:id="rId9"/>
    <p:sldId id="592" r:id="rId10"/>
    <p:sldId id="591" r:id="rId11"/>
    <p:sldId id="586" r:id="rId12"/>
  </p:sldIdLst>
  <p:sldSz cx="9144000" cy="6858000" type="screen4x3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9616"/>
    <p:restoredTop sz="91435" autoAdjust="0"/>
  </p:normalViewPr>
  <p:slideViewPr>
    <p:cSldViewPr>
      <p:cViewPr varScale="1">
        <p:scale>
          <a:sx n="98" d="100"/>
          <a:sy n="98" d="100"/>
        </p:scale>
        <p:origin x="200" y="4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36B64E-FFC7-4914-A90F-3F7FDD810174}" type="datetimeFigureOut">
              <a:rPr lang="en-US" smtClean="0"/>
              <a:t>2/25/25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27163" y="1154113"/>
            <a:ext cx="4156075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45000"/>
            <a:ext cx="5607050" cy="36369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525"/>
            <a:ext cx="303847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772525"/>
            <a:ext cx="303847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2353B2-6E03-4205-B16D-09473EDAD9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4907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2353B2-6E03-4205-B16D-09473EDAD9E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9124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2353B2-6E03-4205-B16D-09473EDAD9E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8901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C782F0-F036-0FC1-23AA-AD07C53694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28176E9-AFA6-893E-603D-0425F1FC0B0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009DEC7-1F90-DEDE-B8B1-2ED8B22BCB3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12FC19-E40E-D5B0-5864-523E7A12294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3756D5-40CB-4C6C-8761-23755AC5AF9A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2347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668E720-52B6-4D43-85CF-90585FE5DC5B}" type="datetime1">
              <a:rPr lang="en-US" smtClean="0"/>
              <a:pPr/>
              <a:t>2/25/25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en-US">
                <a:solidFill>
                  <a:srgbClr val="DA1F28">
                    <a:tint val="20000"/>
                  </a:srgbClr>
                </a:solidFill>
              </a:rPr>
              <a:t>Powers of County Legislatures and Board of Health in Maryland Webinar June 25, 2012</a:t>
            </a: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ECA9FEA-807E-4F70-AF63-2B1EE05580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78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BF76-BD74-4144-A7BA-446A34661DE0}" type="datetime1">
              <a:rPr lang="en-US" smtClean="0">
                <a:solidFill>
                  <a:prstClr val="black"/>
                </a:solidFill>
              </a:rPr>
              <a:pPr/>
              <a:t>2/25/25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/>
                </a:solidFill>
              </a:rPr>
              <a:t>Powers of County Legislatures and Board of Health in Maryland Webinar June 25, 2012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A9FEA-807E-4F70-AF63-2B1EE05580AD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6241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FB583-44F5-411B-AAAB-5FA99234A4D7}" type="datetime1">
              <a:rPr lang="en-US" smtClean="0">
                <a:solidFill>
                  <a:prstClr val="black"/>
                </a:solidFill>
              </a:rPr>
              <a:pPr/>
              <a:t>2/25/25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/>
                </a:solidFill>
              </a:rPr>
              <a:t>Powers of County Legislatures and Board of Health in Maryland Webinar June 25, 2012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A9FEA-807E-4F70-AF63-2B1EE05580AD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6943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E1AD1-D624-4E33-A595-85D690DC2240}" type="datetime1">
              <a:rPr lang="en-US" smtClean="0">
                <a:solidFill>
                  <a:prstClr val="black"/>
                </a:solidFill>
              </a:rPr>
              <a:pPr/>
              <a:t>2/25/25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/>
                </a:solidFill>
              </a:rPr>
              <a:t>Powers of County Legislatures and Board of Health in Maryland Webinar June 25, 2012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A9FEA-807E-4F70-AF63-2B1EE05580AD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5916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532B2-B44E-4493-BC84-6FD2C5863169}" type="datetime1">
              <a:rPr lang="en-US" smtClean="0">
                <a:solidFill>
                  <a:prstClr val="white"/>
                </a:solidFill>
              </a:rPr>
              <a:pPr/>
              <a:t>2/25/25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white"/>
                </a:solidFill>
              </a:rPr>
              <a:t>Powers of County Legislatures and Board of Health in Maryland Webinar June 25, 2012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A9FEA-807E-4F70-AF63-2B1EE05580AD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57634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50AF3-CC39-4C9D-BDE5-D2CB56FDD2A0}" type="datetime1">
              <a:rPr lang="en-US" smtClean="0">
                <a:solidFill>
                  <a:prstClr val="white"/>
                </a:solidFill>
              </a:rPr>
              <a:pPr/>
              <a:t>2/25/25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white"/>
                </a:solidFill>
              </a:rPr>
              <a:t>Powers of County Legislatures and Board of Health in Maryland Webinar June 25, 2012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A9FEA-807E-4F70-AF63-2B1EE05580AD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7053150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0C477-CE94-45D4-B80E-48DB269CE0DC}" type="datetime1">
              <a:rPr lang="en-US" smtClean="0">
                <a:solidFill>
                  <a:prstClr val="black"/>
                </a:solidFill>
              </a:rPr>
              <a:pPr/>
              <a:t>2/25/25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/>
                </a:solidFill>
              </a:rPr>
              <a:t>Powers of County Legislatures and Board of Health in Maryland Webinar June 25, 2012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A9FEA-807E-4F70-AF63-2B1EE05580AD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00119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27306-EAD7-4014-B0C8-68B4801794E7}" type="datetime1">
              <a:rPr lang="en-US" smtClean="0">
                <a:solidFill>
                  <a:prstClr val="white"/>
                </a:solidFill>
              </a:rPr>
              <a:pPr/>
              <a:t>2/25/25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white"/>
                </a:solidFill>
              </a:rPr>
              <a:t>Powers of County Legislatures and Board of Health in Maryland Webinar June 25, 2012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A9FEA-807E-4F70-AF63-2B1EE05580AD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8096969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F14DB-96C5-4D62-A9C1-F687C0D180C8}" type="datetime1">
              <a:rPr lang="en-US" smtClean="0">
                <a:solidFill>
                  <a:prstClr val="black"/>
                </a:solidFill>
              </a:rPr>
              <a:pPr/>
              <a:t>2/25/25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/>
                </a:solidFill>
              </a:rPr>
              <a:t>Powers of County Legislatures and Board of Health in Maryland Webinar June 25, 2012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A9FEA-807E-4F70-AF63-2B1EE05580AD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988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65528FD9-E784-4331-AE26-576D01181415}" type="datetime1">
              <a:rPr lang="en-US" smtClean="0">
                <a:solidFill>
                  <a:prstClr val="black"/>
                </a:solidFill>
              </a:rPr>
              <a:pPr/>
              <a:t>2/25/25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/>
                </a:solidFill>
              </a:rPr>
              <a:t>Powers of County Legislatures and Board of Health in Maryland Webinar June 25, 2012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A9FEA-807E-4F70-AF63-2B1EE05580AD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377631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A7A2330-379B-4123-9464-D781FA019ADA}" type="datetime1">
              <a:rPr lang="en-US" smtClean="0">
                <a:solidFill>
                  <a:prstClr val="white"/>
                </a:solidFill>
              </a:rPr>
              <a:pPr/>
              <a:t>2/25/25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n-US">
                <a:solidFill>
                  <a:prstClr val="white"/>
                </a:solidFill>
              </a:rPr>
              <a:t>Powers of County Legislatures and Board of Health in Maryland Webinar June 25, 2012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ECA9FEA-807E-4F70-AF63-2B1EE05580AD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223393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86E6252-CA29-47F0-A14D-77AE00D26997}" type="datetime1">
              <a:rPr lang="en-US" smtClean="0">
                <a:solidFill>
                  <a:prstClr val="black"/>
                </a:solidFill>
              </a:rPr>
              <a:pPr/>
              <a:t>2/25/25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en-US">
                <a:solidFill>
                  <a:prstClr val="black"/>
                </a:solidFill>
              </a:rPr>
              <a:t>Powers of County Legislatures and Board of Health in Maryland Webinar June 25, 2012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ECA9FEA-807E-4F70-AF63-2B1EE05580AD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7618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mgaleg.maryland.gov/mgawebsite/Legislation/Details/hb0804?ys=2025R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mgaleg.maryland.gov/mgawebsite/Legislation/Details/hb0804?ys=2025RS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mgaleg.maryland.gov/mgawebsite/Legislation/Details/hb0804?ys=2025RS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mgaleg.maryland.gov/mgawebsite/Legislation/Details/hb0804?ys=2025RS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mgaleg.maryland.gov/mgawebsite/Legislation/Details/hb0804?ys=2025RS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mgaleg.maryland.gov/mgawebsite/Legislation/Details/hb0804?ys=2025RS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381000"/>
            <a:ext cx="8458200" cy="1829761"/>
          </a:xfrm>
        </p:spPr>
        <p:txBody>
          <a:bodyPr vert="horz" lIns="91440" tIns="45720" rIns="91440" bIns="45720" anchor="b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en-US" sz="3500" dirty="0">
                <a:latin typeface="Palatino Linotype"/>
              </a:rPr>
              <a:t>Legislative Updates: </a:t>
            </a:r>
            <a:br>
              <a:rPr lang="en-US" sz="3500" dirty="0">
                <a:latin typeface="Palatino Linotype"/>
              </a:rPr>
            </a:br>
            <a:r>
              <a:rPr lang="en-US" sz="3500" dirty="0">
                <a:latin typeface="Palatino Linotype"/>
              </a:rPr>
              <a:t>St. Mary’s Chronic Disease Action Team</a:t>
            </a:r>
            <a:endParaRPr lang="en-US" sz="3500" dirty="0">
              <a:latin typeface="Palatino Linotype" panose="0204050205050503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2507057"/>
            <a:ext cx="7772400" cy="1199704"/>
          </a:xfrm>
        </p:spPr>
        <p:txBody>
          <a:bodyPr vert="horz" lIns="45720" tIns="45720" rIns="45720" bIns="45720" anchor="t">
            <a:noAutofit/>
          </a:bodyPr>
          <a:lstStyle/>
          <a:p>
            <a:pPr marR="63500"/>
            <a:r>
              <a:rPr lang="en-US" sz="2000" b="1" dirty="0">
                <a:latin typeface="Palatino Linotype"/>
              </a:rPr>
              <a:t>February 25, 2025</a:t>
            </a:r>
          </a:p>
          <a:p>
            <a:pPr marR="63500"/>
            <a:endParaRPr lang="en-US" sz="2000" b="1" dirty="0">
              <a:latin typeface="Palatino Linotype"/>
            </a:endParaRPr>
          </a:p>
          <a:p>
            <a:pPr marR="63500"/>
            <a:r>
              <a:rPr lang="en-US" sz="2000" b="1" dirty="0">
                <a:latin typeface="Palatino Linotype"/>
              </a:rPr>
              <a:t>Jacquelyn Ellis, Student Attorney </a:t>
            </a:r>
          </a:p>
          <a:p>
            <a:pPr marR="63500"/>
            <a:r>
              <a:rPr lang="en-US" sz="2000" b="1" dirty="0">
                <a:latin typeface="Palatino Linotype"/>
              </a:rPr>
              <a:t>University of Maryland </a:t>
            </a:r>
          </a:p>
          <a:p>
            <a:pPr marR="63500"/>
            <a:r>
              <a:rPr lang="en-US" sz="2000" b="1" dirty="0">
                <a:latin typeface="Palatino Linotype"/>
              </a:rPr>
              <a:t>Public Health Law Clinic </a:t>
            </a:r>
          </a:p>
        </p:txBody>
      </p:sp>
      <p:pic>
        <p:nvPicPr>
          <p:cNvPr id="4" name="Picture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0785" y="3733800"/>
            <a:ext cx="2623751" cy="1084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256592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D04777-1C5C-E200-F75E-194F272CAD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E622030-9FCE-6302-7FF9-6760E249AC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600200"/>
            <a:ext cx="8382000" cy="4525963"/>
          </a:xfrm>
        </p:spPr>
        <p:txBody>
          <a:bodyPr vert="horz" lIns="91440" tIns="45720" rIns="91440" bIns="45720" anchor="t">
            <a:normAutofit fontScale="92500"/>
          </a:bodyPr>
          <a:lstStyle/>
          <a:p>
            <a:pPr indent="-255905"/>
            <a:r>
              <a:rPr lang="en-US" b="1" u="sng" dirty="0">
                <a:solidFill>
                  <a:srgbClr val="C00000"/>
                </a:solidFill>
                <a:cs typeface="Lucida Sans Unicode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SB</a:t>
            </a:r>
            <a:r>
              <a:rPr lang="en-US" b="1" u="sng" dirty="0">
                <a:solidFill>
                  <a:srgbClr val="C00000"/>
                </a:solidFill>
                <a:cs typeface="Lucida Sans Unicode"/>
              </a:rPr>
              <a:t>108:</a:t>
            </a:r>
            <a:r>
              <a:rPr lang="en-US" dirty="0">
                <a:solidFill>
                  <a:srgbClr val="C00000"/>
                </a:solidFill>
                <a:cs typeface="Lucida Sans Unicode"/>
              </a:rPr>
              <a:t> </a:t>
            </a:r>
            <a:r>
              <a:rPr lang="en-US" dirty="0">
                <a:cs typeface="Lucida Sans Unicode"/>
              </a:rPr>
              <a:t>Multifamily Dwellings-Smoking Policies</a:t>
            </a:r>
          </a:p>
          <a:p>
            <a:pPr marL="621665" lvl="1"/>
            <a:r>
              <a:rPr lang="en-US" dirty="0">
                <a:cs typeface="Lucida Sans Unicode"/>
              </a:rPr>
              <a:t>Applies to condos and co-ops (4 or more units); owned or rented. </a:t>
            </a:r>
          </a:p>
          <a:p>
            <a:pPr marL="621665" lvl="1"/>
            <a:r>
              <a:rPr lang="en-US" dirty="0">
                <a:cs typeface="Lucida Sans Unicode"/>
              </a:rPr>
              <a:t>Applies to smoking (ALL) and vaping (BR 16.7-101).</a:t>
            </a:r>
          </a:p>
          <a:p>
            <a:pPr marL="621665" lvl="1"/>
            <a:r>
              <a:rPr lang="en-US" dirty="0">
                <a:cs typeface="Lucida Sans Unicode"/>
              </a:rPr>
              <a:t>Requires a policy at least as stringent as CIAA + local.</a:t>
            </a:r>
          </a:p>
          <a:p>
            <a:pPr marL="859155" lvl="2">
              <a:buClr>
                <a:srgbClr val="FFC000"/>
              </a:buClr>
              <a:buFont typeface="Wingdings,Sans-Serif"/>
              <a:buChar char="§"/>
            </a:pPr>
            <a:r>
              <a:rPr lang="en-US" dirty="0">
                <a:cs typeface="Lucida Sans Unicode"/>
              </a:rPr>
              <a:t>Where smoking is permitted</a:t>
            </a:r>
          </a:p>
          <a:p>
            <a:pPr marL="859155" lvl="2">
              <a:buClr>
                <a:srgbClr val="FFC000"/>
              </a:buClr>
              <a:buFont typeface="Wingdings,Sans-Serif"/>
              <a:buChar char="§"/>
            </a:pPr>
            <a:r>
              <a:rPr lang="en-US" dirty="0">
                <a:cs typeface="Lucida Sans Unicode"/>
              </a:rPr>
              <a:t>Where smoking is prohibited</a:t>
            </a:r>
          </a:p>
          <a:p>
            <a:pPr marL="859155" lvl="2">
              <a:buClr>
                <a:srgbClr val="FFC000"/>
              </a:buClr>
              <a:buFont typeface="Wingdings,Sans-Serif"/>
              <a:buChar char="§"/>
            </a:pPr>
            <a:r>
              <a:rPr lang="en-US" dirty="0">
                <a:cs typeface="Lucida Sans Unicode"/>
              </a:rPr>
              <a:t>How complaints are made/processed</a:t>
            </a:r>
          </a:p>
          <a:p>
            <a:pPr marL="859155" lvl="2">
              <a:buClr>
                <a:srgbClr val="FFC000"/>
              </a:buClr>
              <a:buFont typeface="Wingdings,Sans-Serif"/>
              <a:buChar char="§"/>
            </a:pPr>
            <a:r>
              <a:rPr lang="en-US" dirty="0">
                <a:cs typeface="Lucida Sans Unicode"/>
              </a:rPr>
              <a:t>Penalty/fine</a:t>
            </a:r>
          </a:p>
          <a:p>
            <a:pPr marL="621665" lvl="1"/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Does not limit the ability to sue. </a:t>
            </a:r>
          </a:p>
          <a:p>
            <a:pPr marL="621665" lvl="1"/>
            <a:r>
              <a:rPr lang="en-US" dirty="0">
                <a:cs typeface="Lucida Sans Unicode"/>
              </a:rPr>
              <a:t>Does not preempt more stringent local law. </a:t>
            </a:r>
          </a:p>
          <a:p>
            <a:pPr marL="621665" lvl="1"/>
            <a:r>
              <a:rPr lang="en-US" dirty="0">
                <a:cs typeface="Lucida Sans Unicode"/>
              </a:rPr>
              <a:t>The Senate hearing was on January 15th at 12:00p.m. </a:t>
            </a: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60FE896-C823-8BDD-A37C-84221F238E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/>
            <a:r>
              <a:rPr lang="en-US" sz="2800" dirty="0">
                <a:cs typeface="Lucida Sans Unicode"/>
              </a:rPr>
              <a:t>SB108: Multifamily Dwellings - Smoking Policies</a:t>
            </a:r>
            <a:endParaRPr lang="en-US" sz="2500" dirty="0">
              <a:cs typeface="Lucida Sans Unicode"/>
            </a:endParaRPr>
          </a:p>
        </p:txBody>
      </p:sp>
    </p:spTree>
    <p:extLst>
      <p:ext uri="{BB962C8B-B14F-4D97-AF65-F5344CB8AC3E}">
        <p14:creationId xmlns:p14="http://schemas.microsoft.com/office/powerpoint/2010/main" val="782884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07003BF-5642-F24D-2F79-844C4FD3D3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600200"/>
            <a:ext cx="8382000" cy="4525963"/>
          </a:xfrm>
        </p:spPr>
        <p:txBody>
          <a:bodyPr vert="horz" lIns="91440" tIns="45720" rIns="91440" bIns="45720" anchor="t">
            <a:normAutofit fontScale="85000" lnSpcReduction="20000"/>
          </a:bodyPr>
          <a:lstStyle/>
          <a:p>
            <a:pPr indent="-255905"/>
            <a:r>
              <a:rPr lang="en-US" b="1" u="sng" dirty="0">
                <a:solidFill>
                  <a:srgbClr val="C00000"/>
                </a:solidFill>
                <a:cs typeface="Lucida Sans Unicode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HB804</a:t>
            </a:r>
            <a:r>
              <a:rPr lang="en-US" b="1" u="sng" dirty="0">
                <a:solidFill>
                  <a:srgbClr val="C00000"/>
                </a:solidFill>
                <a:cs typeface="Lucida Sans Unicode"/>
              </a:rPr>
              <a:t>:</a:t>
            </a:r>
            <a:r>
              <a:rPr lang="en-US" dirty="0">
                <a:solidFill>
                  <a:srgbClr val="C00000"/>
                </a:solidFill>
                <a:cs typeface="Lucida Sans Unicode"/>
              </a:rPr>
              <a:t> </a:t>
            </a:r>
            <a:r>
              <a:rPr lang="en-US" dirty="0">
                <a:cs typeface="Lucida Sans Unicode"/>
              </a:rPr>
              <a:t>Multifamily Dwellings-Smoking Policies</a:t>
            </a:r>
          </a:p>
          <a:p>
            <a:pPr marL="621665" lvl="1"/>
            <a:r>
              <a:rPr lang="en-US" dirty="0">
                <a:cs typeface="Lucida Sans Unicode"/>
              </a:rPr>
              <a:t>Applies to condos and co-ops (4 or more units); owned or rented. </a:t>
            </a:r>
          </a:p>
          <a:p>
            <a:pPr marL="621665" lvl="1"/>
            <a:r>
              <a:rPr lang="en-US" dirty="0">
                <a:cs typeface="Lucida Sans Unicode"/>
              </a:rPr>
              <a:t>Applies to smoking (ALL) and vaping (BR 16.7-101).</a:t>
            </a:r>
          </a:p>
          <a:p>
            <a:pPr marL="621665" lvl="1"/>
            <a:r>
              <a:rPr lang="en-US" dirty="0">
                <a:cs typeface="Lucida Sans Unicode"/>
              </a:rPr>
              <a:t>Requires a policy at least as stringent as CIAA + local in common areas only. </a:t>
            </a:r>
          </a:p>
          <a:p>
            <a:pPr marL="859155" lvl="2">
              <a:buClr>
                <a:srgbClr val="FFC000"/>
              </a:buClr>
              <a:buFont typeface="Wingdings,Sans-Serif"/>
              <a:buChar char="§"/>
            </a:pPr>
            <a:r>
              <a:rPr lang="en-US" dirty="0">
                <a:cs typeface="Lucida Sans Unicode"/>
              </a:rPr>
              <a:t>Where smoking is permitted</a:t>
            </a:r>
          </a:p>
          <a:p>
            <a:pPr marL="859155" lvl="2">
              <a:buClr>
                <a:srgbClr val="FFC000"/>
              </a:buClr>
              <a:buFont typeface="Wingdings,Sans-Serif"/>
              <a:buChar char="§"/>
            </a:pPr>
            <a:r>
              <a:rPr lang="en-US" dirty="0">
                <a:cs typeface="Lucida Sans Unicode"/>
              </a:rPr>
              <a:t>Where smoking is prohibited</a:t>
            </a:r>
          </a:p>
          <a:p>
            <a:pPr marL="859155" lvl="2">
              <a:buClr>
                <a:srgbClr val="FFC000"/>
              </a:buClr>
              <a:buFont typeface="Wingdings,Sans-Serif"/>
              <a:buChar char="§"/>
            </a:pPr>
            <a:r>
              <a:rPr lang="en-US" dirty="0">
                <a:cs typeface="Lucida Sans Unicode"/>
              </a:rPr>
              <a:t>How complaints are made/processed</a:t>
            </a:r>
          </a:p>
          <a:p>
            <a:pPr marL="859155" lvl="2">
              <a:buClr>
                <a:srgbClr val="FFC000"/>
              </a:buClr>
              <a:buFont typeface="Wingdings,Sans-Serif"/>
              <a:buChar char="§"/>
            </a:pPr>
            <a:r>
              <a:rPr lang="en-US" dirty="0">
                <a:cs typeface="Lucida Sans Unicode"/>
              </a:rPr>
              <a:t>Penalty/fine</a:t>
            </a:r>
          </a:p>
          <a:p>
            <a:pPr marL="621665" lvl="1"/>
            <a:r>
              <a:rPr lang="en-US" b="1" i="1" dirty="0">
                <a:solidFill>
                  <a:srgbClr val="C00000"/>
                </a:solidFill>
                <a:cs typeface="Lucida Sans Unicode"/>
              </a:rPr>
              <a:t>Does not limit the ability to sue on actions relating to smoking policy. </a:t>
            </a:r>
          </a:p>
          <a:p>
            <a:pPr marL="621665" lvl="1"/>
            <a:r>
              <a:rPr lang="en-US" b="1" i="1" dirty="0">
                <a:solidFill>
                  <a:srgbClr val="C00000"/>
                </a:solidFill>
                <a:cs typeface="Lucida Sans Unicode"/>
              </a:rPr>
              <a:t>Prohibits application of policy to individual units to current tenants/residents. </a:t>
            </a:r>
          </a:p>
          <a:p>
            <a:pPr marL="621665" lvl="1"/>
            <a:r>
              <a:rPr lang="en-US" dirty="0">
                <a:cs typeface="Lucida Sans Unicode"/>
              </a:rPr>
              <a:t>Does not preempt more stringent local law. </a:t>
            </a:r>
          </a:p>
          <a:p>
            <a:pPr marL="621665" lvl="1"/>
            <a:r>
              <a:rPr lang="en-US" dirty="0">
                <a:cs typeface="Lucida Sans Unicode"/>
              </a:rPr>
              <a:t>The House hearing was on February 18th at 1:00p.m. </a:t>
            </a: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C45081C-994A-A204-0A90-FE44DA6E34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/>
            <a:r>
              <a:rPr lang="en-US" sz="2800" dirty="0">
                <a:cs typeface="Lucida Sans Unicode"/>
              </a:rPr>
              <a:t>HB804: Multifamily Dwellings-Smoking Policies</a:t>
            </a:r>
            <a:endParaRPr lang="en-US" sz="2500" dirty="0">
              <a:cs typeface="Lucida Sans Unicode"/>
            </a:endParaRPr>
          </a:p>
        </p:txBody>
      </p:sp>
    </p:spTree>
    <p:extLst>
      <p:ext uri="{BB962C8B-B14F-4D97-AF65-F5344CB8AC3E}">
        <p14:creationId xmlns:p14="http://schemas.microsoft.com/office/powerpoint/2010/main" val="22427379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B1FD7A-E070-006B-2E2D-6F2442A180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C1F89B2-D818-6B2F-CE8C-646A09BB46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600200"/>
            <a:ext cx="8382000" cy="4525963"/>
          </a:xfrm>
        </p:spPr>
        <p:txBody>
          <a:bodyPr vert="horz" lIns="91440" tIns="45720" rIns="91440" bIns="45720" anchor="t">
            <a:normAutofit fontScale="85000" lnSpcReduction="20000"/>
          </a:bodyPr>
          <a:lstStyle/>
          <a:p>
            <a:pPr indent="-255905"/>
            <a:r>
              <a:rPr lang="en-US" b="1" u="sng" dirty="0">
                <a:solidFill>
                  <a:srgbClr val="C00000"/>
                </a:solidFill>
                <a:cs typeface="Lucida Sans Unicode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HB</a:t>
            </a:r>
            <a:r>
              <a:rPr lang="en-US" b="1" u="sng" dirty="0">
                <a:solidFill>
                  <a:srgbClr val="C00000"/>
                </a:solidFill>
                <a:cs typeface="Lucida Sans Unicode"/>
              </a:rPr>
              <a:t>1318 (SB934):</a:t>
            </a:r>
            <a:r>
              <a:rPr lang="en-US" b="1" dirty="0">
                <a:solidFill>
                  <a:srgbClr val="C00000"/>
                </a:solidFill>
                <a:cs typeface="Lucida Sans Unicode"/>
              </a:rPr>
              <a:t> </a:t>
            </a:r>
            <a:r>
              <a:rPr lang="en-US" dirty="0">
                <a:cs typeface="Lucida Sans Unicode"/>
              </a:rPr>
              <a:t>Alcoholic Beverages – Premium Cigar Lounge License – Establishment (Maryland Premium Cigar Lounge Act of 2025)</a:t>
            </a:r>
          </a:p>
          <a:p>
            <a:pPr lvl="1" indent="-255905"/>
            <a:r>
              <a:rPr lang="en-US" dirty="0">
                <a:cs typeface="Lucida Sans Unicode"/>
              </a:rPr>
              <a:t>Establishes a Class C-PCL (premium cigar lounge) alcoholic beverages license for use in conjunction with other tobacco product retailer license. </a:t>
            </a:r>
          </a:p>
          <a:p>
            <a:pPr lvl="1" indent="-255905"/>
            <a:r>
              <a:rPr lang="en-US" dirty="0">
                <a:cs typeface="Lucida Sans Unicode"/>
              </a:rPr>
              <a:t>This would authorize a local licensing board to issue the license and exempt a holder of the license from the Clean Indoor Air Act. </a:t>
            </a:r>
          </a:p>
          <a:p>
            <a:pPr lvl="2" indent="-255905"/>
            <a:r>
              <a:rPr lang="en-US" dirty="0">
                <a:cs typeface="Lucida Sans Unicode"/>
              </a:rPr>
              <a:t>The licensee must sell premium cigars and pipe tobacco, which must be 60% of the licensee’s daily receipts. </a:t>
            </a:r>
          </a:p>
          <a:p>
            <a:pPr lvl="2" indent="-255905"/>
            <a:r>
              <a:rPr lang="en-US" dirty="0">
                <a:cs typeface="Lucida Sans Unicode"/>
              </a:rPr>
              <a:t>There is a population limit on how many of these licenses will be granted in each county—one Class C-PCL license per 150,000 residents of a county. </a:t>
            </a:r>
          </a:p>
          <a:p>
            <a:pPr lvl="1" indent="-255905"/>
            <a:r>
              <a:rPr lang="en-US" dirty="0">
                <a:cs typeface="Lucida Sans Unicode"/>
              </a:rPr>
              <a:t>The House hearing was on February 17th at 1:00 p.m.</a:t>
            </a:r>
          </a:p>
          <a:p>
            <a:pPr lvl="1" indent="-255905"/>
            <a:r>
              <a:rPr lang="en-US" dirty="0">
                <a:cs typeface="Lucida Sans Unicode"/>
              </a:rPr>
              <a:t>The Senate hearing was canceled.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7CD09DE-0F5A-E220-13CE-1259955415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/>
            <a:r>
              <a:rPr lang="en-US" sz="2500" dirty="0">
                <a:cs typeface="Lucida Sans Unicode"/>
              </a:rPr>
              <a:t>HB1318 (SB934): Alcoholic Beverages – Premium Cigar Lounge License – Establishment (Maryland Premium Cigar Lounge Act of 2025)</a:t>
            </a:r>
          </a:p>
        </p:txBody>
      </p:sp>
    </p:spTree>
    <p:extLst>
      <p:ext uri="{BB962C8B-B14F-4D97-AF65-F5344CB8AC3E}">
        <p14:creationId xmlns:p14="http://schemas.microsoft.com/office/powerpoint/2010/main" val="23202553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CCFC07-F1F4-DAEA-A00F-4F7AC176FF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E4AAD0D-6708-8040-A98E-98DE306951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600200"/>
            <a:ext cx="8382000" cy="4525963"/>
          </a:xfrm>
        </p:spPr>
        <p:txBody>
          <a:bodyPr vert="horz" lIns="91440" tIns="45720" rIns="91440" bIns="45720" anchor="t">
            <a:normAutofit/>
          </a:bodyPr>
          <a:lstStyle/>
          <a:p>
            <a:pPr indent="-255905"/>
            <a:r>
              <a:rPr lang="en-US" b="1" u="sng" dirty="0">
                <a:solidFill>
                  <a:srgbClr val="C00000"/>
                </a:solidFill>
                <a:cs typeface="Lucida Sans Unicode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HB</a:t>
            </a:r>
            <a:r>
              <a:rPr lang="en-US" b="1" u="sng" dirty="0">
                <a:solidFill>
                  <a:srgbClr val="C00000"/>
                </a:solidFill>
                <a:cs typeface="Lucida Sans Unicode"/>
              </a:rPr>
              <a:t>1213:</a:t>
            </a:r>
            <a:r>
              <a:rPr lang="en-US" b="1" dirty="0">
                <a:solidFill>
                  <a:srgbClr val="C00000"/>
                </a:solidFill>
                <a:cs typeface="Lucida Sans Unicode"/>
              </a:rPr>
              <a:t> </a:t>
            </a:r>
            <a:r>
              <a:rPr lang="en-US" dirty="0">
                <a:cs typeface="Lucida Sans Unicode"/>
              </a:rPr>
              <a:t>Baltimore County - Alcoholic Beverages - Class A Licenses - Self-Checkout Machines Prohibited</a:t>
            </a:r>
          </a:p>
          <a:p>
            <a:pPr lvl="1" indent="-255905"/>
            <a:r>
              <a:rPr lang="en-US" dirty="0">
                <a:cs typeface="Lucida Sans Unicode"/>
              </a:rPr>
              <a:t>This would prohibit holders of Class A licenses, which allows licensees to sell beer, wine, and liquor for off-premises consumption, from operating self-checkout machines in Baltimore County.</a:t>
            </a:r>
          </a:p>
          <a:p>
            <a:pPr lvl="1" indent="-255905"/>
            <a:r>
              <a:rPr lang="en-US" dirty="0">
                <a:cs typeface="Lucida Sans Unicode"/>
              </a:rPr>
              <a:t>The House hearing was on February 17th at 1:00 p.m.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CE44F2E-4485-FB0E-98EB-6887DDD329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/>
            <a:r>
              <a:rPr lang="en-US" sz="2500" dirty="0">
                <a:cs typeface="Lucida Sans Unicode"/>
              </a:rPr>
              <a:t>HB1213: Baltimore County - Alcoholic Beverages - Class A Licenses - Self-Checkout Machines Prohibited</a:t>
            </a:r>
          </a:p>
        </p:txBody>
      </p:sp>
    </p:spTree>
    <p:extLst>
      <p:ext uri="{BB962C8B-B14F-4D97-AF65-F5344CB8AC3E}">
        <p14:creationId xmlns:p14="http://schemas.microsoft.com/office/powerpoint/2010/main" val="6698082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75974B-8B45-3EA5-6AB6-739FAA5D91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043BD66-6D8D-F0D1-E3A9-F9B434488F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600200"/>
            <a:ext cx="8382000" cy="4525963"/>
          </a:xfrm>
        </p:spPr>
        <p:txBody>
          <a:bodyPr vert="horz" lIns="91440" tIns="45720" rIns="91440" bIns="45720" anchor="t">
            <a:normAutofit fontScale="92500" lnSpcReduction="10000"/>
          </a:bodyPr>
          <a:lstStyle/>
          <a:p>
            <a:pPr indent="-255905"/>
            <a:r>
              <a:rPr lang="en-US" b="1" u="sng" dirty="0">
                <a:solidFill>
                  <a:srgbClr val="C00000"/>
                </a:solidFill>
                <a:cs typeface="Lucida Sans Unicode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HB</a:t>
            </a:r>
            <a:r>
              <a:rPr lang="en-US" b="1" u="sng" dirty="0">
                <a:solidFill>
                  <a:srgbClr val="C00000"/>
                </a:solidFill>
                <a:cs typeface="Lucida Sans Unicode"/>
              </a:rPr>
              <a:t>1379:</a:t>
            </a:r>
            <a:r>
              <a:rPr lang="en-US" b="1" dirty="0">
                <a:solidFill>
                  <a:srgbClr val="C00000"/>
                </a:solidFill>
                <a:cs typeface="Lucida Sans Unicode"/>
              </a:rPr>
              <a:t> </a:t>
            </a:r>
            <a:r>
              <a:rPr lang="en-US" dirty="0">
                <a:cs typeface="Lucida Sans Unicode"/>
              </a:rPr>
              <a:t>Alcoholic Beverages - Class A License - Retail Establishments (Alcoholic Beverages Modernization Act of 2025)</a:t>
            </a:r>
          </a:p>
          <a:p>
            <a:pPr lvl="1" indent="-255905"/>
            <a:r>
              <a:rPr lang="en-US" dirty="0">
                <a:cs typeface="Lucida Sans Unicode"/>
              </a:rPr>
              <a:t>Applies to food retailers, pharmacies, and retail service stations. </a:t>
            </a:r>
          </a:p>
          <a:p>
            <a:pPr lvl="1" indent="-255905"/>
            <a:r>
              <a:rPr lang="en-US" dirty="0">
                <a:cs typeface="Lucida Sans Unicode"/>
              </a:rPr>
              <a:t>This would allow an establishment that functions as a food retailer, pharmacy, or retail service station selling gasoline, diesel fuel, or offering electric vehicle charging to purchase a Class A license—allowing licensees to sell beer, wine, and liquor for off-premises consumption. </a:t>
            </a:r>
          </a:p>
          <a:p>
            <a:pPr lvl="2" indent="-255905"/>
            <a:r>
              <a:rPr lang="en-US" dirty="0">
                <a:cs typeface="Lucida Sans Unicode"/>
              </a:rPr>
              <a:t>The Class a license must be purchased from an existing Class A license holder.</a:t>
            </a:r>
          </a:p>
          <a:p>
            <a:pPr lvl="1" indent="-255905"/>
            <a:r>
              <a:rPr lang="en-US" dirty="0">
                <a:cs typeface="Lucida Sans Unicode"/>
              </a:rPr>
              <a:t>The House hearing was on February 17th at 1:00 p.m.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D681214-E3DD-02CC-EC2E-694BD13BD9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/>
            <a:r>
              <a:rPr lang="en-US" sz="2500" dirty="0">
                <a:cs typeface="Lucida Sans Unicode"/>
              </a:rPr>
              <a:t>HB1379: Alcoholic Beverages - Class A License - Retail Establishments (Alcoholic Beverages Modernization Act of 2025)</a:t>
            </a:r>
          </a:p>
        </p:txBody>
      </p:sp>
    </p:spTree>
    <p:extLst>
      <p:ext uri="{BB962C8B-B14F-4D97-AF65-F5344CB8AC3E}">
        <p14:creationId xmlns:p14="http://schemas.microsoft.com/office/powerpoint/2010/main" val="33134891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2B26D9-468D-EF63-7672-8D55325CCA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812CA5F-CA37-45BE-C410-73FDA7503D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600200"/>
            <a:ext cx="8382000" cy="4525963"/>
          </a:xfrm>
        </p:spPr>
        <p:txBody>
          <a:bodyPr vert="horz" lIns="91440" tIns="45720" rIns="91440" bIns="45720" anchor="t">
            <a:normAutofit fontScale="92500" lnSpcReduction="10000"/>
          </a:bodyPr>
          <a:lstStyle/>
          <a:p>
            <a:pPr indent="-255905"/>
            <a:r>
              <a:rPr lang="en-US" b="1" u="sng" dirty="0">
                <a:solidFill>
                  <a:srgbClr val="C00000"/>
                </a:solidFill>
                <a:cs typeface="Lucida Sans Unicode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SB</a:t>
            </a:r>
            <a:r>
              <a:rPr lang="en-US" b="1" u="sng" dirty="0">
                <a:solidFill>
                  <a:srgbClr val="C00000"/>
                </a:solidFill>
                <a:cs typeface="Lucida Sans Unicode"/>
              </a:rPr>
              <a:t>824:</a:t>
            </a:r>
            <a:r>
              <a:rPr lang="en-US" b="1" dirty="0">
                <a:solidFill>
                  <a:srgbClr val="C00000"/>
                </a:solidFill>
                <a:cs typeface="Lucida Sans Unicode"/>
              </a:rPr>
              <a:t> </a:t>
            </a:r>
            <a:r>
              <a:rPr lang="en-US" dirty="0">
                <a:cs typeface="Lucida Sans Unicode"/>
              </a:rPr>
              <a:t>Alcoholic Beverages - Prohibition on Class A Licenses for Chain Stores, Supermarkets, and Discount Houses – Repeal</a:t>
            </a:r>
          </a:p>
          <a:p>
            <a:pPr lvl="1" indent="-255905"/>
            <a:r>
              <a:rPr lang="en-US" dirty="0">
                <a:cs typeface="Lucida Sans Unicode"/>
              </a:rPr>
              <a:t>Applies to chain stores, supermarkets, and discount houses. </a:t>
            </a:r>
          </a:p>
          <a:p>
            <a:pPr lvl="1" indent="-255905"/>
            <a:r>
              <a:rPr lang="en-US" dirty="0">
                <a:cs typeface="Lucida Sans Unicode"/>
              </a:rPr>
              <a:t>This would repeal a prohibition on board of license commissioners from issuing Class A alcoholic beverages license, allowing licensees to sell beer, wine, and liquor for off-premises consumption, to chain stores, supermarkets, or discount houses.</a:t>
            </a:r>
          </a:p>
          <a:p>
            <a:pPr lvl="2" indent="-255905"/>
            <a:r>
              <a:rPr lang="en-US" dirty="0">
                <a:cs typeface="Lucida Sans Unicode"/>
              </a:rPr>
              <a:t>There is no limit on the number of licenses that may be issued. </a:t>
            </a:r>
          </a:p>
          <a:p>
            <a:pPr lvl="1" indent="-255905"/>
            <a:r>
              <a:rPr lang="en-US" dirty="0">
                <a:cs typeface="Lucida Sans Unicode"/>
              </a:rPr>
              <a:t>The House hearing was on February 21st at 1:00 p.m.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86EA75A-BFFD-296D-0089-19B8386B3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/>
            <a:r>
              <a:rPr lang="en-US" sz="2500" dirty="0">
                <a:cs typeface="Lucida Sans Unicode"/>
              </a:rPr>
              <a:t>SB824 Alcoholic Beverages - Prohibition on Class A Licenses for Chain Stores, Supermarkets, and Discount Houses - Repeal</a:t>
            </a:r>
          </a:p>
        </p:txBody>
      </p:sp>
    </p:spTree>
    <p:extLst>
      <p:ext uri="{BB962C8B-B14F-4D97-AF65-F5344CB8AC3E}">
        <p14:creationId xmlns:p14="http://schemas.microsoft.com/office/powerpoint/2010/main" val="9803477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2FD3EB-5A5E-625F-2FDE-E4E20F98FE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FC1677E-842C-BDC8-EDC1-0503A5C954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ctr">
              <a:buNone/>
            </a:pPr>
            <a:endParaRPr lang="en-US" dirty="0"/>
          </a:p>
          <a:p>
            <a:pPr marL="109728" indent="0" algn="ctr">
              <a:buNone/>
            </a:pPr>
            <a:endParaRPr lang="en-US" dirty="0"/>
          </a:p>
          <a:p>
            <a:pPr marL="109728" indent="0" algn="ctr">
              <a:buNone/>
            </a:pPr>
            <a:r>
              <a:rPr lang="en-US" sz="66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  <a:reflection blurRad="6350" stA="55000" endA="50" endPos="85000" dir="5400000" sy="-100000" algn="bl" rotWithShape="0"/>
                </a:effectLst>
              </a:rPr>
              <a:t>THANK YOU</a:t>
            </a:r>
          </a:p>
          <a:p>
            <a:pPr marL="109728" indent="0" algn="ctr">
              <a:buNone/>
            </a:pPr>
            <a:endParaRPr lang="en-US" dirty="0"/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43C0061-20D0-C231-5B0D-BFB2FF5B9544}"/>
              </a:ext>
            </a:extLst>
          </p:cNvPr>
          <p:cNvSpPr txBox="1"/>
          <p:nvPr/>
        </p:nvSpPr>
        <p:spPr>
          <a:xfrm>
            <a:off x="2298767" y="4428602"/>
            <a:ext cx="474681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effectLst/>
              </a:rPr>
              <a:t>publichealth@law.umaryland.edu</a:t>
            </a:r>
          </a:p>
          <a:p>
            <a:pPr algn="ctr"/>
            <a:r>
              <a:rPr lang="en-US" i="0" dirty="0" err="1">
                <a:solidFill>
                  <a:srgbClr val="1B1B1B"/>
                </a:solidFill>
                <a:effectLst/>
              </a:rPr>
              <a:t>jacquelyn.ellis@clinic.law.umaryland.edu</a:t>
            </a:r>
            <a:endParaRPr lang="en-US" i="0" dirty="0">
              <a:solidFill>
                <a:srgbClr val="1B1B1B"/>
              </a:solidFill>
              <a:effectLst/>
            </a:endParaRP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646255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ustom 1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DA1F28"/>
      </a:accent1>
      <a:accent2>
        <a:srgbClr val="FFC000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a83f410-c06a-4c5e-8d3a-811ec559d79b">
      <Terms xmlns="http://schemas.microsoft.com/office/infopath/2007/PartnerControls"/>
    </lcf76f155ced4ddcb4097134ff3c332f>
    <TaxCatchAll xmlns="c261c137-cdd3-4900-bec3-09f30364350c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4E2ECCE3365C94582B74FEAC026634F" ma:contentTypeVersion="18" ma:contentTypeDescription="Create a new document." ma:contentTypeScope="" ma:versionID="f757aa69758b2c896c0b2a73a02f6993">
  <xsd:schema xmlns:xsd="http://www.w3.org/2001/XMLSchema" xmlns:xs="http://www.w3.org/2001/XMLSchema" xmlns:p="http://schemas.microsoft.com/office/2006/metadata/properties" xmlns:ns2="da83f410-c06a-4c5e-8d3a-811ec559d79b" xmlns:ns3="c261c137-cdd3-4900-bec3-09f30364350c" targetNamespace="http://schemas.microsoft.com/office/2006/metadata/properties" ma:root="true" ma:fieldsID="1ec1e13c392dfb7c7ef0a1f7761f9027" ns2:_="" ns3:_="">
    <xsd:import namespace="da83f410-c06a-4c5e-8d3a-811ec559d79b"/>
    <xsd:import namespace="c261c137-cdd3-4900-bec3-09f30364350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83f410-c06a-4c5e-8d3a-811ec559d79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9d37ae30-1c3a-40e1-94c5-05ea5a1665a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3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61c137-cdd3-4900-bec3-09f30364350c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2b42a769-8cb9-49fa-9099-866f416aa39b}" ma:internalName="TaxCatchAll" ma:showField="CatchAllData" ma:web="c261c137-cdd3-4900-bec3-09f30364350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D683379-9293-4C19-B039-C1734B9B773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E6E99AE-6A72-4B9B-BD69-86873B5773F9}">
  <ds:schemaRefs>
    <ds:schemaRef ds:uri="http://schemas.microsoft.com/office/2006/metadata/properties"/>
    <ds:schemaRef ds:uri="c261c137-cdd3-4900-bec3-09f30364350c"/>
    <ds:schemaRef ds:uri="http://purl.org/dc/elements/1.1/"/>
    <ds:schemaRef ds:uri="da83f410-c06a-4c5e-8d3a-811ec559d79b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DF17D2B9-5477-403A-B568-8207C103C52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a83f410-c06a-4c5e-8d3a-811ec559d79b"/>
    <ds:schemaRef ds:uri="c261c137-cdd3-4900-bec3-09f30364350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6463</TotalTime>
  <Words>748</Words>
  <Application>Microsoft Macintosh PowerPoint</Application>
  <PresentationFormat>On-screen Show (4:3)</PresentationFormat>
  <Paragraphs>63</Paragraphs>
  <Slides>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Arial</vt:lpstr>
      <vt:lpstr>Calibri</vt:lpstr>
      <vt:lpstr>Lucida Sans Unicode</vt:lpstr>
      <vt:lpstr>Palatino Linotype</vt:lpstr>
      <vt:lpstr>Verdana</vt:lpstr>
      <vt:lpstr>Wingdings 2</vt:lpstr>
      <vt:lpstr>Wingdings 3</vt:lpstr>
      <vt:lpstr>Wingdings,Sans-Serif</vt:lpstr>
      <vt:lpstr>Concourse</vt:lpstr>
      <vt:lpstr>Legislative Updates:  St. Mary’s Chronic Disease Action Team</vt:lpstr>
      <vt:lpstr>SB108: Multifamily Dwellings - Smoking Policies</vt:lpstr>
      <vt:lpstr>HB804: Multifamily Dwellings-Smoking Policies</vt:lpstr>
      <vt:lpstr>HB1318 (SB934): Alcoholic Beverages – Premium Cigar Lounge License – Establishment (Maryland Premium Cigar Lounge Act of 2025)</vt:lpstr>
      <vt:lpstr>HB1213: Baltimore County - Alcoholic Beverages - Class A Licenses - Self-Checkout Machines Prohibited</vt:lpstr>
      <vt:lpstr>HB1379: Alcoholic Beverages - Class A License - Retail Establishments (Alcoholic Beverages Modernization Act of 2025)</vt:lpstr>
      <vt:lpstr>SB824 Alcoholic Beverages - Prohibition on Class A Licenses for Chain Stores, Supermarkets, and Discount Houses - Repeal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Contact Information</dc:title>
  <dc:creator>Tilburg, William</dc:creator>
  <cp:lastModifiedBy>Ellis, Jacquelyn</cp:lastModifiedBy>
  <cp:revision>182</cp:revision>
  <cp:lastPrinted>2017-01-09T14:46:23Z</cp:lastPrinted>
  <dcterms:created xsi:type="dcterms:W3CDTF">2015-04-15T13:20:57Z</dcterms:created>
  <dcterms:modified xsi:type="dcterms:W3CDTF">2025-02-25T17:58:29Z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0x010100E4E2ECCE3365C94582B74FEAC026634F</vt:lpwstr>
  </property>
  <property fmtid="{D5CDD505-2E9C-101B-9397-08002B2CF9AE}" pid="3" name="MediaServiceImageTags">
    <vt:lpwstr/>
  </property>
</Properties>
</file>