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1" r:id="rId2"/>
    <p:sldId id="260" r:id="rId3"/>
    <p:sldId id="271" r:id="rId4"/>
    <p:sldId id="273" r:id="rId5"/>
    <p:sldId id="267" r:id="rId6"/>
    <p:sldId id="287" r:id="rId7"/>
    <p:sldId id="484" r:id="rId8"/>
    <p:sldId id="279" r:id="rId9"/>
    <p:sldId id="280" r:id="rId10"/>
    <p:sldId id="281" r:id="rId11"/>
    <p:sldId id="489" r:id="rId12"/>
    <p:sldId id="488" r:id="rId13"/>
    <p:sldId id="282" r:id="rId14"/>
    <p:sldId id="283" r:id="rId15"/>
    <p:sldId id="284" r:id="rId16"/>
    <p:sldId id="294" r:id="rId17"/>
    <p:sldId id="485" r:id="rId18"/>
    <p:sldId id="487" r:id="rId19"/>
    <p:sldId id="291" r:id="rId20"/>
    <p:sldId id="307" r:id="rId21"/>
    <p:sldId id="328" r:id="rId22"/>
  </p:sldIdLst>
  <p:sldSz cx="12192000" cy="6858000"/>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CBC298-9F8F-47DD-8169-4D6BCB64FFA0}">
          <p14:sldIdLst>
            <p14:sldId id="311"/>
            <p14:sldId id="260"/>
            <p14:sldId id="271"/>
            <p14:sldId id="273"/>
            <p14:sldId id="267"/>
            <p14:sldId id="287"/>
            <p14:sldId id="484"/>
            <p14:sldId id="279"/>
            <p14:sldId id="280"/>
          </p14:sldIdLst>
        </p14:section>
        <p14:section name="HOW WE FIGHT" id="{3D4638E2-2D76-4DEE-AAEA-47AC5FBED7F8}">
          <p14:sldIdLst>
            <p14:sldId id="281"/>
          </p14:sldIdLst>
        </p14:section>
        <p14:section name="HOW WE FIGHT" id="{FB9314B8-FF5F-41B2-AE5D-0B0864548748}">
          <p14:sldIdLst>
            <p14:sldId id="489"/>
            <p14:sldId id="488"/>
            <p14:sldId id="282"/>
            <p14:sldId id="283"/>
            <p14:sldId id="284"/>
            <p14:sldId id="294"/>
            <p14:sldId id="485"/>
            <p14:sldId id="487"/>
            <p14:sldId id="291"/>
            <p14:sldId id="307"/>
            <p14:sldId id="3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Reuss" initials="GR" lastIdx="2" clrIdx="0">
    <p:extLst>
      <p:ext uri="{19B8F6BF-5375-455C-9EA6-DF929625EA0E}">
        <p15:presenceInfo xmlns:p15="http://schemas.microsoft.com/office/powerpoint/2012/main" userId="381c93e0108779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1565" autoAdjust="0"/>
  </p:normalViewPr>
  <p:slideViewPr>
    <p:cSldViewPr snapToGrid="0">
      <p:cViewPr varScale="1">
        <p:scale>
          <a:sx n="93" d="100"/>
          <a:sy n="93" d="100"/>
        </p:scale>
        <p:origin x="1272" y="90"/>
      </p:cViewPr>
      <p:guideLst/>
    </p:cSldViewPr>
  </p:slideViewPr>
  <p:notesTextViewPr>
    <p:cViewPr>
      <p:scale>
        <a:sx n="1" d="1"/>
        <a:sy n="1" d="1"/>
      </p:scale>
      <p:origin x="0" y="0"/>
    </p:cViewPr>
  </p:notesTextViewPr>
  <p:sorterViewPr>
    <p:cViewPr varScale="1">
      <p:scale>
        <a:sx n="100" d="100"/>
        <a:sy n="100" d="100"/>
      </p:scale>
      <p:origin x="0" y="-16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idx="1"/>
          </p:nvPr>
        </p:nvSpPr>
        <p:spPr>
          <a:xfrm>
            <a:off x="3974534" y="0"/>
            <a:ext cx="3040592" cy="466753"/>
          </a:xfrm>
          <a:prstGeom prst="rect">
            <a:avLst/>
          </a:prstGeom>
        </p:spPr>
        <p:txBody>
          <a:bodyPr vert="horz" lIns="93251" tIns="46625" rIns="93251" bIns="46625" rtlCol="0"/>
          <a:lstStyle>
            <a:lvl1pPr algn="r">
              <a:defRPr sz="1200"/>
            </a:lvl1pPr>
          </a:lstStyle>
          <a:p>
            <a:fld id="{9B0757F0-65DE-4CA1-8653-7DB096AE80A5}" type="datetimeFigureOut">
              <a:rPr lang="en-US" smtClean="0"/>
              <a:t>10/20/2025</a:t>
            </a:fld>
            <a:endParaRPr lang="en-US"/>
          </a:p>
        </p:txBody>
      </p:sp>
      <p:sp>
        <p:nvSpPr>
          <p:cNvPr id="4" name="Slide Image Placeholder 3"/>
          <p:cNvSpPr>
            <a:spLocks noGrp="1" noRot="1" noChangeAspect="1"/>
          </p:cNvSpPr>
          <p:nvPr>
            <p:ph type="sldImg" idx="2"/>
          </p:nvPr>
        </p:nvSpPr>
        <p:spPr>
          <a:xfrm>
            <a:off x="719138" y="1163638"/>
            <a:ext cx="5578475" cy="3138487"/>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701675" y="4476948"/>
            <a:ext cx="5613400" cy="3662958"/>
          </a:xfrm>
          <a:prstGeom prst="rect">
            <a:avLst/>
          </a:prstGeom>
        </p:spPr>
        <p:txBody>
          <a:bodyPr vert="horz" lIns="93251" tIns="46625" rIns="93251" bIns="46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7" name="Slide Number Placeholder 6"/>
          <p:cNvSpPr>
            <a:spLocks noGrp="1"/>
          </p:cNvSpPr>
          <p:nvPr>
            <p:ph type="sldNum" sz="quarter" idx="5"/>
          </p:nvPr>
        </p:nvSpPr>
        <p:spPr>
          <a:xfrm>
            <a:off x="3974534" y="8835998"/>
            <a:ext cx="3040592" cy="466752"/>
          </a:xfrm>
          <a:prstGeom prst="rect">
            <a:avLst/>
          </a:prstGeom>
        </p:spPr>
        <p:txBody>
          <a:bodyPr vert="horz" lIns="93251" tIns="46625" rIns="93251" bIns="46625" rtlCol="0" anchor="b"/>
          <a:lstStyle>
            <a:lvl1pPr algn="r">
              <a:defRPr sz="1200"/>
            </a:lvl1pPr>
          </a:lstStyle>
          <a:p>
            <a:fld id="{1CFBD4F4-8C7E-439D-8CAD-CABA17817EB9}" type="slidenum">
              <a:rPr lang="en-US" smtClean="0"/>
              <a:t>‹#›</a:t>
            </a:fld>
            <a:endParaRPr lang="en-US"/>
          </a:p>
        </p:txBody>
      </p:sp>
    </p:spTree>
    <p:extLst>
      <p:ext uri="{BB962C8B-B14F-4D97-AF65-F5344CB8AC3E}">
        <p14:creationId xmlns:p14="http://schemas.microsoft.com/office/powerpoint/2010/main" val="330527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BD4F4-8C7E-439D-8CAD-CABA17817EB9}" type="slidenum">
              <a:rPr lang="en-US" smtClean="0"/>
              <a:t>3</a:t>
            </a:fld>
            <a:endParaRPr lang="en-US"/>
          </a:p>
        </p:txBody>
      </p:sp>
    </p:spTree>
    <p:extLst>
      <p:ext uri="{BB962C8B-B14F-4D97-AF65-F5344CB8AC3E}">
        <p14:creationId xmlns:p14="http://schemas.microsoft.com/office/powerpoint/2010/main" val="305787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key way we fight is through research.  Our current research priorities include:  </a:t>
            </a:r>
            <a:r>
              <a:rPr lang="en-US" sz="1200" b="1" kern="1200" dirty="0">
                <a:solidFill>
                  <a:schemeClr val="tx1"/>
                </a:solidFill>
                <a:effectLst/>
                <a:latin typeface="+mn-lt"/>
                <a:ea typeface="+mn-ea"/>
                <a:cs typeface="+mn-cs"/>
              </a:rPr>
              <a:t>Funding new research through our grants program,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Creating a research community </a:t>
            </a:r>
            <a:r>
              <a:rPr lang="en-US" sz="1200" kern="1200" dirty="0">
                <a:solidFill>
                  <a:schemeClr val="tx1"/>
                </a:solidFill>
                <a:effectLst/>
                <a:latin typeface="+mn-lt"/>
                <a:ea typeface="+mn-ea"/>
                <a:cs typeface="+mn-cs"/>
              </a:rPr>
              <a:t>by recruiting, training and gathering researchers.  And finally, by </a:t>
            </a:r>
            <a:r>
              <a:rPr lang="en-US" sz="1200" b="1" kern="1200" dirty="0">
                <a:solidFill>
                  <a:schemeClr val="tx1"/>
                </a:solidFill>
                <a:effectLst/>
                <a:latin typeface="+mn-lt"/>
                <a:ea typeface="+mn-ea"/>
                <a:cs typeface="+mn-cs"/>
              </a:rPr>
              <a:t>Sharing the research findings </a:t>
            </a:r>
            <a:r>
              <a:rPr lang="en-US" sz="1200" kern="1200" dirty="0">
                <a:solidFill>
                  <a:schemeClr val="tx1"/>
                </a:solidFill>
                <a:effectLst/>
                <a:latin typeface="+mn-lt"/>
                <a:ea typeface="+mn-ea"/>
                <a:cs typeface="+mn-cs"/>
              </a:rPr>
              <a:t>to improve understanding and spread awareness.</a:t>
            </a:r>
            <a:endParaRPr lang="en-US" dirty="0"/>
          </a:p>
          <a:p>
            <a:endParaRPr lang="en-US" dirty="0"/>
          </a:p>
        </p:txBody>
      </p:sp>
      <p:sp>
        <p:nvSpPr>
          <p:cNvPr id="4" name="Slide Number Placeholder 3"/>
          <p:cNvSpPr>
            <a:spLocks noGrp="1"/>
          </p:cNvSpPr>
          <p:nvPr>
            <p:ph type="sldNum" sz="quarter" idx="5"/>
          </p:nvPr>
        </p:nvSpPr>
        <p:spPr/>
        <p:txBody>
          <a:bodyPr/>
          <a:lstStyle/>
          <a:p>
            <a:fld id="{DEA93C0F-FB30-CD4C-8C05-99BB15D3CF63}" type="slidenum">
              <a:rPr lang="en-US" smtClean="0"/>
              <a:t>7</a:t>
            </a:fld>
            <a:endParaRPr lang="en-US"/>
          </a:p>
        </p:txBody>
      </p:sp>
    </p:spTree>
    <p:extLst>
      <p:ext uri="{BB962C8B-B14F-4D97-AF65-F5344CB8AC3E}">
        <p14:creationId xmlns:p14="http://schemas.microsoft.com/office/powerpoint/2010/main" val="324456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FBD4F4-8C7E-439D-8CAD-CABA17817EB9}" type="slidenum">
              <a:rPr lang="en-US" smtClean="0"/>
              <a:t>8</a:t>
            </a:fld>
            <a:endParaRPr lang="en-US"/>
          </a:p>
        </p:txBody>
      </p:sp>
    </p:spTree>
    <p:extLst>
      <p:ext uri="{BB962C8B-B14F-4D97-AF65-F5344CB8AC3E}">
        <p14:creationId xmlns:p14="http://schemas.microsoft.com/office/powerpoint/2010/main" val="254018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3157-6B94-5E38-0BFA-2FACD00A4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462AA-8F4C-080E-13AA-4EBD9E4C7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76F8C-0055-832A-5EDF-C6C6C01D8A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1A64B5-158D-73E2-EB11-7A4873C6EAD5}"/>
              </a:ext>
            </a:extLst>
          </p:cNvPr>
          <p:cNvSpPr>
            <a:spLocks noGrp="1"/>
          </p:cNvSpPr>
          <p:nvPr>
            <p:ph type="sldNum" sz="quarter" idx="5"/>
          </p:nvPr>
        </p:nvSpPr>
        <p:spPr/>
        <p:txBody>
          <a:bodyPr/>
          <a:lstStyle/>
          <a:p>
            <a:fld id="{1CFBD4F4-8C7E-439D-8CAD-CABA17817EB9}" type="slidenum">
              <a:rPr lang="en-US" smtClean="0"/>
              <a:t>12</a:t>
            </a:fld>
            <a:endParaRPr lang="en-US"/>
          </a:p>
        </p:txBody>
      </p:sp>
    </p:spTree>
    <p:extLst>
      <p:ext uri="{BB962C8B-B14F-4D97-AF65-F5344CB8AC3E}">
        <p14:creationId xmlns:p14="http://schemas.microsoft.com/office/powerpoint/2010/main" val="274095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 our International Survivors of Suicide Loss Day and Healing Conversations program, AFSP provides support year-round to those who have been affected by suicide.</a:t>
            </a:r>
          </a:p>
          <a:p>
            <a:r>
              <a:rPr lang="en-US" sz="1200" kern="1200" dirty="0">
                <a:solidFill>
                  <a:schemeClr val="tx1"/>
                </a:solidFill>
                <a:effectLst/>
                <a:latin typeface="+mn-lt"/>
                <a:ea typeface="+mn-ea"/>
                <a:cs typeface="+mn-cs"/>
              </a:rPr>
              <a:t>International Survivors of Suicide Loss Day is an annual event in which survivors of suicide loss come together to find connection, understanding, and hope through their shared experience. </a:t>
            </a:r>
          </a:p>
          <a:p>
            <a:r>
              <a:rPr lang="en-US" sz="1200" kern="1200" dirty="0">
                <a:solidFill>
                  <a:schemeClr val="tx1"/>
                </a:solidFill>
                <a:effectLst/>
                <a:latin typeface="+mn-lt"/>
                <a:ea typeface="+mn-ea"/>
                <a:cs typeface="+mn-cs"/>
              </a:rPr>
              <a:t>Last November New Jersey hosted 6 Survivor Day events across the state with over 150 survivors attending.  </a:t>
            </a:r>
          </a:p>
          <a:p>
            <a:r>
              <a:rPr lang="en-US" sz="1200" kern="1200" dirty="0">
                <a:solidFill>
                  <a:schemeClr val="tx1"/>
                </a:solidFill>
                <a:effectLst/>
                <a:latin typeface="+mn-lt"/>
                <a:ea typeface="+mn-ea"/>
                <a:cs typeface="+mn-cs"/>
              </a:rPr>
              <a:t>Healing Conversations gives those who have lost someone to suicide the opportunity to talk with our experienced volunteers. These AFSP volunteers, who are themselves survivors of suicide loss, offer understanding and guidance in the weeks and months following a suicide death. Available in person, on the phone or by video chat, our volunteers are familiar with the isolation that so often accompanies a death of this kind, and are able to show suicide loss survivors a way forward into a world of support, by creating an opportunity for the newly bereaved to speak openly with someone who has been there, too, and truly gets it.</a:t>
            </a:r>
          </a:p>
          <a:p>
            <a:endParaRPr lang="en-US" dirty="0"/>
          </a:p>
        </p:txBody>
      </p:sp>
      <p:sp>
        <p:nvSpPr>
          <p:cNvPr id="4" name="Slide Number Placeholder 3"/>
          <p:cNvSpPr>
            <a:spLocks noGrp="1"/>
          </p:cNvSpPr>
          <p:nvPr>
            <p:ph type="sldNum" sz="quarter" idx="5"/>
          </p:nvPr>
        </p:nvSpPr>
        <p:spPr/>
        <p:txBody>
          <a:bodyPr/>
          <a:lstStyle/>
          <a:p>
            <a:fld id="{1CFBD4F4-8C7E-439D-8CAD-CABA17817EB9}" type="slidenum">
              <a:rPr lang="en-US" smtClean="0"/>
              <a:t>14</a:t>
            </a:fld>
            <a:endParaRPr lang="en-US"/>
          </a:p>
        </p:txBody>
      </p:sp>
    </p:spTree>
    <p:extLst>
      <p:ext uri="{BB962C8B-B14F-4D97-AF65-F5344CB8AC3E}">
        <p14:creationId xmlns:p14="http://schemas.microsoft.com/office/powerpoint/2010/main" val="138434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Interactive Screening Program (ISP) connects individuals to mental health services before crises emerge.</a:t>
            </a:r>
          </a:p>
          <a:p>
            <a:r>
              <a:rPr lang="en-US" sz="1200" kern="1200" dirty="0">
                <a:solidFill>
                  <a:schemeClr val="tx1"/>
                </a:solidFill>
                <a:effectLst/>
                <a:latin typeface="+mn-lt"/>
                <a:ea typeface="+mn-ea"/>
                <a:cs typeface="+mn-cs"/>
              </a:rPr>
              <a:t>ISP is an online program utilized by mental health services at institutions of higher education, including medical and professional degree schools, hospitals and health systems, law enforcement agencies, and organizations and workplaces through their Employee Assistance Programs (EAPs).</a:t>
            </a:r>
          </a:p>
          <a:p>
            <a:r>
              <a:rPr lang="en-US" sz="1200" kern="1200" dirty="0">
                <a:solidFill>
                  <a:schemeClr val="tx1"/>
                </a:solidFill>
                <a:effectLst/>
                <a:latin typeface="+mn-lt"/>
                <a:ea typeface="+mn-ea"/>
                <a:cs typeface="+mn-cs"/>
              </a:rPr>
              <a:t>Even when people know about available mental health services, shame, fear, and embarrassment often prevent them from seeking help. Through a customized program, ISP provides a safe and confidential way for individuals to take a brief screening for stress, depression, and other mental health conditions, and receive a personal response from a program counselor within the mental health services available to them. Individuals can anonymously communicate with the program counselor to receive recommendations, feedback, and support for connecting to available mental health services.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A93C0F-FB30-CD4C-8C05-99BB15D3CF63}" type="slidenum">
              <a:rPr lang="en-US" smtClean="0"/>
              <a:t>17</a:t>
            </a:fld>
            <a:endParaRPr lang="en-US"/>
          </a:p>
        </p:txBody>
      </p:sp>
    </p:spTree>
    <p:extLst>
      <p:ext uri="{BB962C8B-B14F-4D97-AF65-F5344CB8AC3E}">
        <p14:creationId xmlns:p14="http://schemas.microsoft.com/office/powerpoint/2010/main" val="531105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5B31-AFBF-41A5-8F1F-8B3E1212A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A24D4-0802-48DC-B086-68DB794FA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C8DB1-B080-4E17-BF05-E87A2C51F6A7}"/>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EE695BED-2199-4E73-A15E-B20C1ED0E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034F4-2492-4FCD-AA2A-EEF85077C365}"/>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399073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3AA9-88BB-4F53-8517-6FB81D6D91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3B5352-5940-4068-97E0-D3E4F7646E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2A04D-7177-4C75-946A-7F641D205355}"/>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F843970A-01B2-48E6-9942-5D4961CA0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AD06-2DF1-4D64-A6B3-DE8CF49A7FB9}"/>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83617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19AD74-AD83-4E20-B509-F734F0CE86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0D09-DED7-4DD7-B4B5-12BB5647FB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24D58-F147-449C-AC0D-30E78E9D9FF6}"/>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CF567A71-EA0A-4EC4-AD3A-5B1FF450A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1D400-1038-4FF2-9CA3-4CABA5526098}"/>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412838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67BFDE0-5733-3746-B582-F8E1A7FBCEF7}"/>
              </a:ext>
            </a:extLst>
          </p:cNvPr>
          <p:cNvSpPr txBox="1"/>
          <p:nvPr userDrawn="1"/>
        </p:nvSpPr>
        <p:spPr>
          <a:xfrm>
            <a:off x="1072902" y="3751656"/>
            <a:ext cx="9910505" cy="748988"/>
          </a:xfrm>
          <a:prstGeom prst="rect">
            <a:avLst/>
          </a:prstGeom>
          <a:noFill/>
        </p:spPr>
        <p:txBody>
          <a:bodyPr wrap="square" rtlCol="0">
            <a:spAutoFit/>
          </a:bodyPr>
          <a:lstStyle/>
          <a:p>
            <a:pPr algn="ctr"/>
            <a:r>
              <a:rPr lang="en-US" sz="4267" dirty="0">
                <a:solidFill>
                  <a:schemeClr val="bg1"/>
                </a:solidFill>
              </a:rPr>
              <a:t>@</a:t>
            </a:r>
            <a:r>
              <a:rPr lang="en-US" sz="4267" dirty="0" err="1">
                <a:solidFill>
                  <a:schemeClr val="bg1"/>
                </a:solidFill>
              </a:rPr>
              <a:t>afspnational</a:t>
            </a:r>
            <a:endParaRPr lang="en-US" sz="4267" dirty="0">
              <a:solidFill>
                <a:schemeClr val="bg1"/>
              </a:solidFill>
            </a:endParaRPr>
          </a:p>
        </p:txBody>
      </p:sp>
      <p:pic>
        <p:nvPicPr>
          <p:cNvPr id="9" name="Picture 8">
            <a:extLst>
              <a:ext uri="{FF2B5EF4-FFF2-40B4-BE49-F238E27FC236}">
                <a16:creationId xmlns:a16="http://schemas.microsoft.com/office/drawing/2014/main" id="{BF03005F-32EB-0A40-AD86-C14B5769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252" y="2466624"/>
            <a:ext cx="4888353" cy="918464"/>
          </a:xfrm>
          <a:prstGeom prst="rect">
            <a:avLst/>
          </a:prstGeom>
        </p:spPr>
      </p:pic>
      <p:pic>
        <p:nvPicPr>
          <p:cNvPr id="12" name="Picture 11">
            <a:extLst>
              <a:ext uri="{FF2B5EF4-FFF2-40B4-BE49-F238E27FC236}">
                <a16:creationId xmlns:a16="http://schemas.microsoft.com/office/drawing/2014/main" id="{3BE21D2C-948A-4446-AC79-161430FA45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4894" y="5671300"/>
            <a:ext cx="2077631" cy="845091"/>
          </a:xfrm>
          <a:prstGeom prst="rect">
            <a:avLst/>
          </a:prstGeom>
        </p:spPr>
      </p:pic>
      <p:pic>
        <p:nvPicPr>
          <p:cNvPr id="13" name="Picture 12">
            <a:extLst>
              <a:ext uri="{FF2B5EF4-FFF2-40B4-BE49-F238E27FC236}">
                <a16:creationId xmlns:a16="http://schemas.microsoft.com/office/drawing/2014/main" id="{85E5F823-B4E2-D944-AFD7-2FDD690751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6321782"/>
            <a:ext cx="1008992" cy="256647"/>
          </a:xfrm>
          <a:prstGeom prst="rect">
            <a:avLst/>
          </a:prstGeom>
        </p:spPr>
      </p:pic>
      <p:sp>
        <p:nvSpPr>
          <p:cNvPr id="6" name="TextBox 5">
            <a:extLst>
              <a:ext uri="{FF2B5EF4-FFF2-40B4-BE49-F238E27FC236}">
                <a16:creationId xmlns:a16="http://schemas.microsoft.com/office/drawing/2014/main" id="{AE5AE033-D093-844F-AFEA-1FD703FADEC4}"/>
              </a:ext>
            </a:extLst>
          </p:cNvPr>
          <p:cNvSpPr txBox="1"/>
          <p:nvPr userDrawn="1"/>
        </p:nvSpPr>
        <p:spPr>
          <a:xfrm>
            <a:off x="0" y="6578630"/>
            <a:ext cx="12192000" cy="235898"/>
          </a:xfrm>
          <a:prstGeom prst="rect">
            <a:avLst/>
          </a:prstGeom>
          <a:noFill/>
        </p:spPr>
        <p:txBody>
          <a:bodyPr wrap="square" rtlCol="0" anchor="b">
            <a:spAutoFit/>
          </a:bodyPr>
          <a:lstStyle/>
          <a:p>
            <a:pPr algn="ctr"/>
            <a:r>
              <a:rPr lang="en-US" sz="933" b="0" i="0" kern="1200" dirty="0">
                <a:solidFill>
                  <a:schemeClr val="bg1"/>
                </a:solidFill>
                <a:effectLst/>
                <a:latin typeface="+mn-lt"/>
                <a:ea typeface="+mn-ea"/>
                <a:cs typeface="+mn-cs"/>
              </a:rPr>
              <a:t>©2019 AFSP. All rights reserved </a:t>
            </a:r>
            <a:endParaRPr lang="en-US" sz="933" dirty="0">
              <a:solidFill>
                <a:schemeClr val="bg1"/>
              </a:solidFill>
            </a:endParaRPr>
          </a:p>
        </p:txBody>
      </p:sp>
    </p:spTree>
    <p:extLst>
      <p:ext uri="{BB962C8B-B14F-4D97-AF65-F5344CB8AC3E}">
        <p14:creationId xmlns:p14="http://schemas.microsoft.com/office/powerpoint/2010/main" val="306276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CDDA-650E-4BEB-88BD-25A421442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CF459-0DC6-4CE6-BEFA-7C4EF37EC1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D37DF-FB50-4C8E-80C9-470A4AA946E9}"/>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73709A45-03E9-421B-93B8-9B539D67A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F291B-20D4-481B-A31C-706C4DD2EB40}"/>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190817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773B-7512-47EE-966A-D938F5A82A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564F3-23D2-4CF9-A890-91C3AA578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8518BD-B08F-4B7F-A0B8-736A67E51CA0}"/>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5451B71E-FBB3-4BFB-AF82-7A2F31F6C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ED12A-739D-4EF3-A58E-F9E16946236F}"/>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269777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C66-3024-44E9-B50D-DDAECA3C2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13CAA-0B69-450C-BA7E-4E683684A9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203DB-124F-41B5-B8E9-737A19436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7BE3E-9331-4C5A-BE16-6F26AD4F9FA2}"/>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6" name="Footer Placeholder 5">
            <a:extLst>
              <a:ext uri="{FF2B5EF4-FFF2-40B4-BE49-F238E27FC236}">
                <a16:creationId xmlns:a16="http://schemas.microsoft.com/office/drawing/2014/main" id="{C3A568FD-2606-4E62-8E1D-8807C4452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C2D52-A1DF-41F2-84FF-46ED8E5E2863}"/>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416238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9FA-7432-4518-B53D-9B7B2021F4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A0BC5-9CBE-4D11-9C06-0D70DF272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A3DB1-0A44-4A23-9A78-3EEE03CE43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15836C-EEC1-4D40-B088-C0B0E5095C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9AF04-D065-4677-A933-21B2DFAD55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FE55B8-470D-4F71-98B8-DC18012C4DB3}"/>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8" name="Footer Placeholder 7">
            <a:extLst>
              <a:ext uri="{FF2B5EF4-FFF2-40B4-BE49-F238E27FC236}">
                <a16:creationId xmlns:a16="http://schemas.microsoft.com/office/drawing/2014/main" id="{D3896AA6-1B58-401E-9604-3F8A072E82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42B534-6D32-4D2E-93D8-19599521C94F}"/>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316600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5447-FD12-4D57-8769-7DD21D671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822A07-A3AA-4DA6-9AC3-A7483939F50C}"/>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4" name="Footer Placeholder 3">
            <a:extLst>
              <a:ext uri="{FF2B5EF4-FFF2-40B4-BE49-F238E27FC236}">
                <a16:creationId xmlns:a16="http://schemas.microsoft.com/office/drawing/2014/main" id="{B67FA6C1-7D30-414A-811C-A33C07CAB5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CD318D-CBAA-4A20-90AB-BF0F1ECA79A7}"/>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3813397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B4084-FA97-44EC-BEDE-6C6E6BDC1B34}"/>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3" name="Footer Placeholder 2">
            <a:extLst>
              <a:ext uri="{FF2B5EF4-FFF2-40B4-BE49-F238E27FC236}">
                <a16:creationId xmlns:a16="http://schemas.microsoft.com/office/drawing/2014/main" id="{663C9996-1E95-47CD-B4FD-C4B86C521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AFFC28-3C2A-4306-86E5-5E5560272B10}"/>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43361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69FB-7386-4C0D-B6D3-7197FB1EC2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17E5DA-A09A-482F-9EF6-99E4FEE2DD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4859A9-043D-4EE2-A98D-9F36EF56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9CDAD-9221-4C65-9A5F-7394207D96A5}"/>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6" name="Footer Placeholder 5">
            <a:extLst>
              <a:ext uri="{FF2B5EF4-FFF2-40B4-BE49-F238E27FC236}">
                <a16:creationId xmlns:a16="http://schemas.microsoft.com/office/drawing/2014/main" id="{85B880B9-A378-4A35-8F4D-0EA12AD16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57F72-70B2-4630-843E-AB665C46694A}"/>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3037010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4DAF-6162-4CFC-AE7D-5006833E5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15D539-0E85-47FE-80AC-FB0A80FBC9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826DC7-4F8C-4123-ABB0-40473EADB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F088FF-0153-432A-8433-A4A11493DB27}"/>
              </a:ext>
            </a:extLst>
          </p:cNvPr>
          <p:cNvSpPr>
            <a:spLocks noGrp="1"/>
          </p:cNvSpPr>
          <p:nvPr>
            <p:ph type="dt" sz="half" idx="10"/>
          </p:nvPr>
        </p:nvSpPr>
        <p:spPr/>
        <p:txBody>
          <a:bodyPr/>
          <a:lstStyle/>
          <a:p>
            <a:fld id="{C118DD97-64F9-4DB8-81AE-2D753AC2B7B2}" type="datetimeFigureOut">
              <a:rPr lang="en-US" smtClean="0"/>
              <a:t>10/20/2025</a:t>
            </a:fld>
            <a:endParaRPr lang="en-US"/>
          </a:p>
        </p:txBody>
      </p:sp>
      <p:sp>
        <p:nvSpPr>
          <p:cNvPr id="6" name="Footer Placeholder 5">
            <a:extLst>
              <a:ext uri="{FF2B5EF4-FFF2-40B4-BE49-F238E27FC236}">
                <a16:creationId xmlns:a16="http://schemas.microsoft.com/office/drawing/2014/main" id="{ABC0D55D-299F-464C-BC8B-710D996F5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9E0E1-EDC6-4942-8F62-51C314B1FB1B}"/>
              </a:ext>
            </a:extLst>
          </p:cNvPr>
          <p:cNvSpPr>
            <a:spLocks noGrp="1"/>
          </p:cNvSpPr>
          <p:nvPr>
            <p:ph type="sldNum" sz="quarter" idx="12"/>
          </p:nvPr>
        </p:nvSpPr>
        <p:spPr/>
        <p:txBody>
          <a:bodyPr/>
          <a:lstStyle/>
          <a:p>
            <a:fld id="{9D6FCB68-4F63-4E92-A737-27E37093E50F}" type="slidenum">
              <a:rPr lang="en-US" smtClean="0"/>
              <a:t>‹#›</a:t>
            </a:fld>
            <a:endParaRPr lang="en-US"/>
          </a:p>
        </p:txBody>
      </p:sp>
    </p:spTree>
    <p:extLst>
      <p:ext uri="{BB962C8B-B14F-4D97-AF65-F5344CB8AC3E}">
        <p14:creationId xmlns:p14="http://schemas.microsoft.com/office/powerpoint/2010/main" val="1877788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7CC72-0136-4905-8F66-4B80B8EFF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8D263-2C09-4768-896C-5F1CBBD8F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9F402-4C26-4057-9F27-10E80096B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8DD97-64F9-4DB8-81AE-2D753AC2B7B2}" type="datetimeFigureOut">
              <a:rPr lang="en-US" smtClean="0"/>
              <a:t>10/20/2025</a:t>
            </a:fld>
            <a:endParaRPr lang="en-US"/>
          </a:p>
        </p:txBody>
      </p:sp>
      <p:sp>
        <p:nvSpPr>
          <p:cNvPr id="5" name="Footer Placeholder 4">
            <a:extLst>
              <a:ext uri="{FF2B5EF4-FFF2-40B4-BE49-F238E27FC236}">
                <a16:creationId xmlns:a16="http://schemas.microsoft.com/office/drawing/2014/main" id="{3277361F-C8C4-4824-8369-BAC00CD27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EE423C-EC20-4FCE-AB75-BA9C4DA9C1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FCB68-4F63-4E92-A737-27E37093E50F}" type="slidenum">
              <a:rPr lang="en-US" smtClean="0"/>
              <a:t>‹#›</a:t>
            </a:fld>
            <a:endParaRPr lang="en-US"/>
          </a:p>
        </p:txBody>
      </p:sp>
    </p:spTree>
    <p:extLst>
      <p:ext uri="{BB962C8B-B14F-4D97-AF65-F5344CB8AC3E}">
        <p14:creationId xmlns:p14="http://schemas.microsoft.com/office/powerpoint/2010/main" val="206093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7D14-0C9C-C68E-1243-D752A1298AF2}"/>
              </a:ext>
            </a:extLst>
          </p:cNvPr>
          <p:cNvSpPr>
            <a:spLocks noGrp="1"/>
          </p:cNvSpPr>
          <p:nvPr>
            <p:ph type="ctrTitle"/>
          </p:nvPr>
        </p:nvSpPr>
        <p:spPr/>
        <p:txBody>
          <a:bodyPr>
            <a:normAutofit/>
          </a:bodyPr>
          <a:lstStyle/>
          <a:p>
            <a:r>
              <a:rPr lang="en-US" b="1" dirty="0">
                <a:solidFill>
                  <a:srgbClr val="0070C0"/>
                </a:solidFill>
              </a:rPr>
              <a:t>American Foundation for Suicide Prevention (AFSP)</a:t>
            </a:r>
          </a:p>
        </p:txBody>
      </p:sp>
      <p:sp>
        <p:nvSpPr>
          <p:cNvPr id="3" name="Subtitle 2">
            <a:extLst>
              <a:ext uri="{FF2B5EF4-FFF2-40B4-BE49-F238E27FC236}">
                <a16:creationId xmlns:a16="http://schemas.microsoft.com/office/drawing/2014/main" id="{35F41C63-ECD0-A907-9A28-D3AB2E25BEEC}"/>
              </a:ext>
            </a:extLst>
          </p:cNvPr>
          <p:cNvSpPr>
            <a:spLocks noGrp="1"/>
          </p:cNvSpPr>
          <p:nvPr>
            <p:ph type="subTitle" idx="1"/>
          </p:nvPr>
        </p:nvSpPr>
        <p:spPr/>
        <p:txBody>
          <a:bodyPr>
            <a:normAutofit/>
          </a:bodyPr>
          <a:lstStyle/>
          <a:p>
            <a:endParaRPr lang="en-US" dirty="0"/>
          </a:p>
          <a:p>
            <a:r>
              <a:rPr lang="en-US" sz="3600" dirty="0"/>
              <a:t>Healthy St. Mary’s Partnership</a:t>
            </a:r>
          </a:p>
        </p:txBody>
      </p:sp>
      <p:pic>
        <p:nvPicPr>
          <p:cNvPr id="6" name="Audio 5">
            <a:hlinkClick r:id="" action="ppaction://media"/>
            <a:extLst>
              <a:ext uri="{FF2B5EF4-FFF2-40B4-BE49-F238E27FC236}">
                <a16:creationId xmlns:a16="http://schemas.microsoft.com/office/drawing/2014/main" id="{F3A6511C-F75A-4AA2-07A6-C1D79408D8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15027029"/>
      </p:ext>
    </p:extLst>
  </p:cSld>
  <p:clrMapOvr>
    <a:masterClrMapping/>
  </p:clrMapOvr>
  <mc:AlternateContent xmlns:mc="http://schemas.openxmlformats.org/markup-compatibility/2006">
    <mc:Choice xmlns:p14="http://schemas.microsoft.com/office/powerpoint/2010/main" Requires="p14">
      <p:transition spd="slow" p14:dur="2000" advTm="25745"/>
    </mc:Choice>
    <mc:Fallback>
      <p:transition spd="slow" advTm="2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E9D1-9CF6-4078-AB82-A2F8CE1067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3E0A933E-2E49-E05D-9466-6CCD0A6925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06289765"/>
      </p:ext>
    </p:extLst>
  </p:cSld>
  <p:clrMapOvr>
    <a:masterClrMapping/>
  </p:clrMapOvr>
  <mc:AlternateContent xmlns:mc="http://schemas.openxmlformats.org/markup-compatibility/2006">
    <mc:Choice xmlns:p14="http://schemas.microsoft.com/office/powerpoint/2010/main" Requires="p14">
      <p:transition spd="slow" p14:dur="2000" advTm="29909"/>
    </mc:Choice>
    <mc:Fallback>
      <p:transition spd="slow" advTm="2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7CCB5-ED9D-4D97-C3E5-8834F2CA07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8B76FC-5CAB-09F3-61AE-1A509787DE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50C6FE01-371D-23B9-636F-B086B425AA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83168328"/>
      </p:ext>
    </p:extLst>
  </p:cSld>
  <p:clrMapOvr>
    <a:masterClrMapping/>
  </p:clrMapOvr>
  <mc:AlternateContent xmlns:mc="http://schemas.openxmlformats.org/markup-compatibility/2006">
    <mc:Choice xmlns:p14="http://schemas.microsoft.com/office/powerpoint/2010/main" Requires="p14">
      <p:transition spd="slow" p14:dur="2000" advTm="1565"/>
    </mc:Choice>
    <mc:Fallback>
      <p:transition spd="slow" advTm="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015FF-CF65-E795-B9B6-3E83843BD2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989121-2B45-217B-8EF4-325A7AD0D9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700" y="7144"/>
            <a:ext cx="12179300" cy="6850856"/>
          </a:xfrm>
          <a:prstGeom prst="rect">
            <a:avLst/>
          </a:prstGeom>
        </p:spPr>
      </p:pic>
      <p:pic>
        <p:nvPicPr>
          <p:cNvPr id="5" name="Audio 4">
            <a:hlinkClick r:id="" action="ppaction://media"/>
            <a:extLst>
              <a:ext uri="{FF2B5EF4-FFF2-40B4-BE49-F238E27FC236}">
                <a16:creationId xmlns:a16="http://schemas.microsoft.com/office/drawing/2014/main" id="{ABF81DD0-4747-3CAD-5473-2789BCA487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21350947"/>
      </p:ext>
    </p:extLst>
  </p:cSld>
  <p:clrMapOvr>
    <a:masterClrMapping/>
  </p:clrMapOvr>
  <mc:AlternateContent xmlns:mc="http://schemas.openxmlformats.org/markup-compatibility/2006">
    <mc:Choice xmlns:p14="http://schemas.microsoft.com/office/powerpoint/2010/main" Requires="p14">
      <p:transition spd="slow" p14:dur="2000" advTm="2599"/>
    </mc:Choice>
    <mc:Fallback>
      <p:transition spd="slow" advTm="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B45D9-ECB0-4E72-AB32-773DB58395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AD812280-EEEE-91E1-0412-6A6BA0B775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29574976"/>
      </p:ext>
    </p:extLst>
  </p:cSld>
  <p:clrMapOvr>
    <a:masterClrMapping/>
  </p:clrMapOvr>
  <mc:AlternateContent xmlns:mc="http://schemas.openxmlformats.org/markup-compatibility/2006">
    <mc:Choice xmlns:p14="http://schemas.microsoft.com/office/powerpoint/2010/main" Requires="p14">
      <p:transition spd="slow" p14:dur="2000" advTm="31642"/>
    </mc:Choice>
    <mc:Fallback>
      <p:transition spd="slow" advTm="3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E5A36-B632-4167-972B-5DF29DC4C7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1" y="3572"/>
            <a:ext cx="12179300" cy="6850856"/>
          </a:xfrm>
          <a:prstGeom prst="rect">
            <a:avLst/>
          </a:prstGeom>
        </p:spPr>
      </p:pic>
      <p:pic>
        <p:nvPicPr>
          <p:cNvPr id="5" name="Audio 4">
            <a:hlinkClick r:id="" action="ppaction://media"/>
            <a:extLst>
              <a:ext uri="{FF2B5EF4-FFF2-40B4-BE49-F238E27FC236}">
                <a16:creationId xmlns:a16="http://schemas.microsoft.com/office/drawing/2014/main" id="{EABCB948-5A8B-028B-28C5-774A47901B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64201258"/>
      </p:ext>
    </p:extLst>
  </p:cSld>
  <p:clrMapOvr>
    <a:masterClrMapping/>
  </p:clrMapOvr>
  <mc:AlternateContent xmlns:mc="http://schemas.openxmlformats.org/markup-compatibility/2006">
    <mc:Choice xmlns:p14="http://schemas.microsoft.com/office/powerpoint/2010/main" Requires="p14">
      <p:transition spd="slow" p14:dur="2000" advTm="49450"/>
    </mc:Choice>
    <mc:Fallback>
      <p:transition spd="slow" advTm="4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D3056-B462-47C0-A5B0-2EE6739139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3" name="Audio 2">
            <a:hlinkClick r:id="" action="ppaction://media"/>
            <a:extLst>
              <a:ext uri="{FF2B5EF4-FFF2-40B4-BE49-F238E27FC236}">
                <a16:creationId xmlns:a16="http://schemas.microsoft.com/office/drawing/2014/main" id="{B466113A-4249-463F-0025-48D19C9392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44151215"/>
      </p:ext>
    </p:extLst>
  </p:cSld>
  <p:clrMapOvr>
    <a:masterClrMapping/>
  </p:clrMapOvr>
  <mc:AlternateContent xmlns:mc="http://schemas.openxmlformats.org/markup-compatibility/2006">
    <mc:Choice xmlns:p14="http://schemas.microsoft.com/office/powerpoint/2010/main" Requires="p14">
      <p:transition spd="slow" p14:dur="2000" advTm="37387"/>
    </mc:Choice>
    <mc:Fallback>
      <p:transition spd="slow" advTm="3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DB2CD-E3B9-454E-84EF-0B246F3BD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91EF7F0C-31BD-5824-5419-4F31B4FA46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75729475"/>
      </p:ext>
    </p:extLst>
  </p:cSld>
  <p:clrMapOvr>
    <a:masterClrMapping/>
  </p:clrMapOvr>
  <mc:AlternateContent xmlns:mc="http://schemas.openxmlformats.org/markup-compatibility/2006">
    <mc:Choice xmlns:p14="http://schemas.microsoft.com/office/powerpoint/2010/main" Requires="p14">
      <p:transition spd="slow" p14:dur="2000" advTm="50532"/>
    </mc:Choice>
    <mc:Fallback>
      <p:transition spd="slow" advTm="5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8B62D-AE85-4AD2-858A-091A5C3CAF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1" y="3572"/>
            <a:ext cx="12179300" cy="6850856"/>
          </a:xfrm>
          <a:prstGeom prst="rect">
            <a:avLst/>
          </a:prstGeom>
        </p:spPr>
      </p:pic>
      <p:pic>
        <p:nvPicPr>
          <p:cNvPr id="5" name="Audio 4">
            <a:hlinkClick r:id="" action="ppaction://media"/>
            <a:extLst>
              <a:ext uri="{FF2B5EF4-FFF2-40B4-BE49-F238E27FC236}">
                <a16:creationId xmlns:a16="http://schemas.microsoft.com/office/drawing/2014/main" id="{61F63AE0-44D8-F827-3A12-5944AA3B46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60585429"/>
      </p:ext>
    </p:extLst>
  </p:cSld>
  <p:clrMapOvr>
    <a:masterClrMapping/>
  </p:clrMapOvr>
  <mc:AlternateContent xmlns:mc="http://schemas.openxmlformats.org/markup-compatibility/2006">
    <mc:Choice xmlns:p14="http://schemas.microsoft.com/office/powerpoint/2010/main" Requires="p14">
      <p:transition spd="slow" p14:dur="2000" advTm="61979"/>
    </mc:Choice>
    <mc:Fallback>
      <p:transition spd="slow" advTm="6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855723-83FD-4F5E-852B-20D3BCEEC9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3572"/>
            <a:ext cx="12179300" cy="6850856"/>
          </a:xfrm>
          <a:prstGeom prst="rect">
            <a:avLst/>
          </a:prstGeom>
        </p:spPr>
      </p:pic>
      <p:pic>
        <p:nvPicPr>
          <p:cNvPr id="5" name="Audio 4">
            <a:hlinkClick r:id="" action="ppaction://media"/>
            <a:extLst>
              <a:ext uri="{FF2B5EF4-FFF2-40B4-BE49-F238E27FC236}">
                <a16:creationId xmlns:a16="http://schemas.microsoft.com/office/drawing/2014/main" id="{13B76DE4-BD8D-91D6-55B8-216CAF8C5D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5547906"/>
      </p:ext>
    </p:extLst>
  </p:cSld>
  <p:clrMapOvr>
    <a:masterClrMapping/>
  </p:clrMapOvr>
  <mc:AlternateContent xmlns:mc="http://schemas.openxmlformats.org/markup-compatibility/2006">
    <mc:Choice xmlns:p14="http://schemas.microsoft.com/office/powerpoint/2010/main" Requires="p14">
      <p:transition spd="slow" p14:dur="2000" advTm="23834"/>
    </mc:Choice>
    <mc:Fallback>
      <p:transition spd="slow" advTm="2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D8C7B-4027-4E4C-A68A-B6EC4399CE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4E9CB63F-9D51-69B7-0F7B-A7BFF9474C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93935831"/>
      </p:ext>
    </p:extLst>
  </p:cSld>
  <p:clrMapOvr>
    <a:masterClrMapping/>
  </p:clrMapOvr>
  <mc:AlternateContent xmlns:mc="http://schemas.openxmlformats.org/markup-compatibility/2006">
    <mc:Choice xmlns:p14="http://schemas.microsoft.com/office/powerpoint/2010/main" Requires="p14">
      <p:transition spd="slow" p14:dur="2000" advTm="35659"/>
    </mc:Choice>
    <mc:Fallback>
      <p:transition spd="slow" advTm="3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AA53C-44B5-47DF-A536-4C9016369E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D802D518-19F5-C737-BD3E-CB5985772B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13923481"/>
      </p:ext>
    </p:extLst>
  </p:cSld>
  <p:clrMapOvr>
    <a:masterClrMapping/>
  </p:clrMapOvr>
  <mc:AlternateContent xmlns:mc="http://schemas.openxmlformats.org/markup-compatibility/2006">
    <mc:Choice xmlns:p14="http://schemas.microsoft.com/office/powerpoint/2010/main" Requires="p14">
      <p:transition spd="slow" p14:dur="2000" advTm="36500"/>
    </mc:Choice>
    <mc:Fallback>
      <p:transition spd="slow" advTm="3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DDA2E-5A2F-4266-9B93-7E032B6BB4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2B8153CF-37F0-19E7-414E-2DCF057ABB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6820925"/>
      </p:ext>
    </p:extLst>
  </p:cSld>
  <p:clrMapOvr>
    <a:masterClrMapping/>
  </p:clrMapOvr>
  <mc:AlternateContent xmlns:mc="http://schemas.openxmlformats.org/markup-compatibility/2006">
    <mc:Choice xmlns:p14="http://schemas.microsoft.com/office/powerpoint/2010/main" Requires="p14">
      <p:transition spd="slow" p14:dur="2000" advTm="22515"/>
    </mc:Choice>
    <mc:Fallback>
      <p:transition spd="slow" advTm="2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F86A7-5A25-2BB0-61B8-87D65F47D505}"/>
              </a:ext>
            </a:extLst>
          </p:cNvPr>
          <p:cNvSpPr txBox="1"/>
          <p:nvPr/>
        </p:nvSpPr>
        <p:spPr>
          <a:xfrm>
            <a:off x="4243664" y="4462557"/>
            <a:ext cx="6691477" cy="1836721"/>
          </a:xfrm>
          <a:prstGeom prst="rect">
            <a:avLst/>
          </a:prstGeom>
          <a:noFill/>
        </p:spPr>
        <p:txBody>
          <a:bodyPr wrap="square" rtlCol="0">
            <a:spAutoFit/>
          </a:bodyPr>
          <a:lstStyle/>
          <a:p>
            <a:r>
              <a:rPr lang="en-US" sz="2267" b="1" dirty="0">
                <a:solidFill>
                  <a:schemeClr val="bg1"/>
                </a:solidFill>
              </a:rPr>
              <a:t>@afspmaryland</a:t>
            </a:r>
          </a:p>
          <a:p>
            <a:endParaRPr lang="en-US" sz="2267" b="1" dirty="0">
              <a:solidFill>
                <a:schemeClr val="bg1"/>
              </a:solidFill>
            </a:endParaRPr>
          </a:p>
          <a:p>
            <a:r>
              <a:rPr lang="en-US" sz="2267" b="1" dirty="0">
                <a:solidFill>
                  <a:schemeClr val="bg1"/>
                </a:solidFill>
              </a:rPr>
              <a:t>Marina Thompson</a:t>
            </a:r>
          </a:p>
          <a:p>
            <a:r>
              <a:rPr lang="en-US" sz="2267" b="1" dirty="0">
                <a:solidFill>
                  <a:schemeClr val="bg1"/>
                </a:solidFill>
              </a:rPr>
              <a:t>Maryland Area Director</a:t>
            </a:r>
          </a:p>
          <a:p>
            <a:r>
              <a:rPr lang="en-US" sz="2267" b="1" dirty="0">
                <a:solidFill>
                  <a:schemeClr val="bg1"/>
                </a:solidFill>
              </a:rPr>
              <a:t>mthompson@afsp.org</a:t>
            </a:r>
          </a:p>
        </p:txBody>
      </p:sp>
      <p:pic>
        <p:nvPicPr>
          <p:cNvPr id="5" name="Audio 4">
            <a:hlinkClick r:id="" action="ppaction://media"/>
            <a:extLst>
              <a:ext uri="{FF2B5EF4-FFF2-40B4-BE49-F238E27FC236}">
                <a16:creationId xmlns:a16="http://schemas.microsoft.com/office/drawing/2014/main" id="{9ED49643-BFC8-7415-5C8D-3012149BE8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08962538"/>
      </p:ext>
    </p:extLst>
  </p:cSld>
  <p:clrMapOvr>
    <a:masterClrMapping/>
  </p:clrMapOvr>
  <mc:AlternateContent xmlns:mc="http://schemas.openxmlformats.org/markup-compatibility/2006">
    <mc:Choice xmlns:p14="http://schemas.microsoft.com/office/powerpoint/2010/main" Requires="p14">
      <p:transition spd="slow" p14:dur="2000" advTm="36229"/>
    </mc:Choice>
    <mc:Fallback>
      <p:transition spd="slow" advTm="36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3A5EF-CBFD-4005-BF27-B7878D082D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7410CDDA-AE64-0986-4BC4-0A3A526F2E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90309127"/>
      </p:ext>
    </p:extLst>
  </p:cSld>
  <p:clrMapOvr>
    <a:masterClrMapping/>
  </p:clrMapOvr>
  <mc:AlternateContent xmlns:mc="http://schemas.openxmlformats.org/markup-compatibility/2006">
    <mc:Choice xmlns:p14="http://schemas.microsoft.com/office/powerpoint/2010/main" Requires="p14">
      <p:transition spd="slow" p14:dur="2000" advTm="23809"/>
    </mc:Choice>
    <mc:Fallback>
      <p:transition spd="slow" advTm="2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C4F8A9-1CDF-424B-9376-3B62F96EE4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1977DFF7-C6AD-CEC7-788C-62F16039AC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4914942"/>
      </p:ext>
    </p:extLst>
  </p:cSld>
  <p:clrMapOvr>
    <a:masterClrMapping/>
  </p:clrMapOvr>
  <mc:AlternateContent xmlns:mc="http://schemas.openxmlformats.org/markup-compatibility/2006">
    <mc:Choice xmlns:p14="http://schemas.microsoft.com/office/powerpoint/2010/main" Requires="p14">
      <p:transition spd="slow" p14:dur="2000" advTm="41047"/>
    </mc:Choice>
    <mc:Fallback>
      <p:transition spd="slow" advTm="4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0D7E92-E93D-4EBD-8010-1FECD7D16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C0A3556B-0FD2-D223-1A77-A408D69FBA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96197690"/>
      </p:ext>
    </p:extLst>
  </p:cSld>
  <p:clrMapOvr>
    <a:masterClrMapping/>
  </p:clrMapOvr>
  <mc:AlternateContent xmlns:mc="http://schemas.openxmlformats.org/markup-compatibility/2006">
    <mc:Choice xmlns:p14="http://schemas.microsoft.com/office/powerpoint/2010/main" Requires="p14">
      <p:transition spd="slow" p14:dur="2000" advTm="32341"/>
    </mc:Choice>
    <mc:Fallback>
      <p:transition spd="slow" advTm="3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C198A-6140-41A0-BA7B-F244A2E0B4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2BBEE31B-98BC-1A7B-0A91-B584FB94D4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81609397"/>
      </p:ext>
    </p:extLst>
  </p:cSld>
  <p:clrMapOvr>
    <a:masterClrMapping/>
  </p:clrMapOvr>
  <mc:AlternateContent xmlns:mc="http://schemas.openxmlformats.org/markup-compatibility/2006">
    <mc:Choice xmlns:p14="http://schemas.microsoft.com/office/powerpoint/2010/main" Requires="p14">
      <p:transition spd="slow" p14:dur="2000" advTm="41794"/>
    </mc:Choice>
    <mc:Fallback>
      <p:transition spd="slow" advTm="4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F1AC6C-8ABD-4B54-ACFC-C987392733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1" y="3572"/>
            <a:ext cx="12179300" cy="6850856"/>
          </a:xfrm>
          <a:prstGeom prst="rect">
            <a:avLst/>
          </a:prstGeom>
        </p:spPr>
      </p:pic>
      <p:pic>
        <p:nvPicPr>
          <p:cNvPr id="5" name="Audio 4">
            <a:hlinkClick r:id="" action="ppaction://media"/>
            <a:extLst>
              <a:ext uri="{FF2B5EF4-FFF2-40B4-BE49-F238E27FC236}">
                <a16:creationId xmlns:a16="http://schemas.microsoft.com/office/drawing/2014/main" id="{D12DFC37-89FD-FBAF-50BE-6CBAE61A97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3807654"/>
      </p:ext>
    </p:extLst>
  </p:cSld>
  <p:clrMapOvr>
    <a:masterClrMapping/>
  </p:clrMapOvr>
  <mc:AlternateContent xmlns:mc="http://schemas.openxmlformats.org/markup-compatibility/2006">
    <mc:Choice xmlns:p14="http://schemas.microsoft.com/office/powerpoint/2010/main" Requires="p14">
      <p:transition spd="slow" p14:dur="2000" advTm="27250"/>
    </mc:Choice>
    <mc:Fallback>
      <p:transition spd="slow" advTm="2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4137A-5488-4A6A-8ECC-D8B7E6E529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1" y="3572"/>
            <a:ext cx="12179300" cy="6850856"/>
          </a:xfrm>
          <a:prstGeom prst="rect">
            <a:avLst/>
          </a:prstGeom>
        </p:spPr>
      </p:pic>
      <p:pic>
        <p:nvPicPr>
          <p:cNvPr id="5" name="Audio 4">
            <a:hlinkClick r:id="" action="ppaction://media"/>
            <a:extLst>
              <a:ext uri="{FF2B5EF4-FFF2-40B4-BE49-F238E27FC236}">
                <a16:creationId xmlns:a16="http://schemas.microsoft.com/office/drawing/2014/main" id="{45532B83-9C55-32D9-CB85-371374370B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28898489"/>
      </p:ext>
    </p:extLst>
  </p:cSld>
  <p:clrMapOvr>
    <a:masterClrMapping/>
  </p:clrMapOvr>
  <mc:AlternateContent xmlns:mc="http://schemas.openxmlformats.org/markup-compatibility/2006">
    <mc:Choice xmlns:p14="http://schemas.microsoft.com/office/powerpoint/2010/main" Requires="p14">
      <p:transition spd="slow" p14:dur="2000" advTm="4927"/>
    </mc:Choice>
    <mc:Fallback>
      <p:transition spd="slow" advTm="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03B06-F9FE-421A-9C6F-2B35A88601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pic>
        <p:nvPicPr>
          <p:cNvPr id="5" name="Audio 4">
            <a:hlinkClick r:id="" action="ppaction://media"/>
            <a:extLst>
              <a:ext uri="{FF2B5EF4-FFF2-40B4-BE49-F238E27FC236}">
                <a16:creationId xmlns:a16="http://schemas.microsoft.com/office/drawing/2014/main" id="{54C45D58-5607-9811-A497-4922585F7A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51105515"/>
      </p:ext>
    </p:extLst>
  </p:cSld>
  <p:clrMapOvr>
    <a:masterClrMapping/>
  </p:clrMapOvr>
  <mc:AlternateContent xmlns:mc="http://schemas.openxmlformats.org/markup-compatibility/2006">
    <mc:Choice xmlns:p14="http://schemas.microsoft.com/office/powerpoint/2010/main" Requires="p14">
      <p:transition spd="slow" p14:dur="2000" advTm="53464"/>
    </mc:Choice>
    <mc:Fallback>
      <p:transition spd="slow" advTm="5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TotalTime>
  <Words>428</Words>
  <Application>Microsoft Office PowerPoint</Application>
  <PresentationFormat>Widescreen</PresentationFormat>
  <Paragraphs>22</Paragraphs>
  <Slides>21</Slides>
  <Notes>6</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American Foundation for Suicide Prevention (AFSP)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Chatterson</dc:creator>
  <cp:lastModifiedBy>Gregory Reuss</cp:lastModifiedBy>
  <cp:revision>21</cp:revision>
  <cp:lastPrinted>2025-09-05T16:48:08Z</cp:lastPrinted>
  <dcterms:created xsi:type="dcterms:W3CDTF">2021-10-12T19:40:37Z</dcterms:created>
  <dcterms:modified xsi:type="dcterms:W3CDTF">2025-10-21T20:28:35Z</dcterms:modified>
</cp:coreProperties>
</file>