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817E6-C567-400F-890D-317A87E03482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A7FD8-B89A-46DC-B5D6-1F0357B3E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3399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feeling well does not always mean blood pressure is controlled. Monitoring helps patients and healthcare teams see what is happening between appointments.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105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Mr. J is a fictional, de-identified example based on common patient experiences. No private patient information is being shared.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63461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Mr. J was not intentionally ignoring his health. Work, family responsibilities, medication routines, food choices, and limited monitoring all contributed.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4769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Avoid spending too much time reviewing every blood pressure category. The important message is that patients should know their personal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7969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RPM does not replace office visits, emergency care, or the patient’s relationship with their regular provider.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90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 education is essential. Providing a device without teaching the patient how and when to use it is not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5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Demonstrate the correct seated position if possible. Mention that an incorrect cuff size or poor positioning can affect the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901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one reading only captures one moment. Several readings over time can show whether there is a continuing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88620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Emphasize that the purpose of the call was not to criticize Mr. J. It was to understand what was making his blood pressure difficult to control.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6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care plans should fit the patient’s actual life. Small, realistic changes are often more sustainable than trying to change everything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0101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RPM was not the treatment by itself. It provided information that helped Mr. J and the care team make timely decisions.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6141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it clear that RPM programs may not review readings continuously. Patients should never wait for the monitoring team if they believe they are experiencing an emergency.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109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how RPM may help community practices support patients who cannot frequently visit the office because of work, transportation, caregiving, or mobility barriers.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92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could make home blood pressure monitoring easier—or more difficult—for people in our community?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2A7FD8-B89A-46DC-B5D6-1F0357B3EBF1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4074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EAF4D-140F-D125-1401-953A56EBC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E1C19-F4DC-43D3-9E32-B802151F6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705631-C1E0-456A-DEBD-C5F6CA19C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F488E-2169-632B-2A34-B1CE52B4C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8FD4A-B093-B5CD-48DF-A908F5AE9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6627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795C4-A175-4B8D-2DD6-ADC4E863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6983A-6F00-5DC4-C571-2228C011C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CF61D-E84F-23BB-8445-AA87794FA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DE0DD-C9EC-8CDA-EDE7-30D43A2D5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7DD5E-F815-7DB6-6B46-1902AFA6C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732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2BDF2-6B13-8AC8-B4EF-69D6EBB7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C4ADD-2958-8C4A-9BA6-D82119739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C0BD6-3EC2-9777-B4A0-AF14B3D22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17F9B4-8B6A-4523-AF5C-9B42FB186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11350-5B04-32BA-2446-62CF1F55D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4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B6BE0-7E7B-27C7-3B8F-AA7A8E97E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81924-393A-C533-1F4E-64D000F4E7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90A8F-F006-221C-6BDA-A4F4CB374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99B2E5-E120-2D38-05EE-DCE7A2B24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5F8650-A508-B60C-0CA8-C7FDAECE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B5727-65E1-91AD-F297-0BB25C129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580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29DAD-C199-086C-5798-63169231C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DBE99-1791-CC2D-735A-7F5EFE386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ECF8B-303C-D353-BF89-E4B34F5D6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C94570-90A2-C4D9-A485-A236138D38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7B8E5-8DD1-1F8A-A45D-A90EF6D52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FF88EE-AEEF-01F0-899B-510D5FE0A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AAE0E2-5490-9757-9692-C049317AB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F75C1F-8971-945E-C46F-367F09F24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16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D9E05-7092-FA20-BE1F-180C5F30B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B02CBF-18DF-42EA-7AB5-DA2E81981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7A13B5-4BDD-87BD-D81B-458CD3E13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73C9EF-B9BD-1565-8009-6B348DC09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88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382594-6830-BE4D-B4FD-4C81932C8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3844FB-133F-E978-B655-DE3A7995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DA166-91F7-31EA-9BDC-DE55AA058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499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ECB64-7592-0F6B-4224-D20D1826A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D48A8-5A80-A517-CF7E-1AA12C8CA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C1CF5-765A-CAE2-D948-313C2EFB9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A18437-000B-A898-6CC0-7FCDAA6B3B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AE529A-3B8D-09AA-DDDF-721C1896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4D789F-AFDF-9E61-5BC3-713643E86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700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3479-40B2-5499-1B71-7AD903220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E507AB-D2A1-9460-937F-553220276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D88C3-5C8E-3CFB-4747-AAF78C8253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18C9F-E51C-911B-6F31-CFEB17BC4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0A235-1581-BD1A-EB2A-3B76FB123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FE9D15-826A-24E8-618A-D717A586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343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E4CA6-8520-97AA-8DDD-08855167C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2D40AC-6038-450E-AB90-735BD6637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47974-CBBA-D4EA-B0DF-658EA4A72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99A88-9A5B-A653-E07A-F632BE94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09129-227B-4048-CFDB-9AA63691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866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D92AB7-53B4-9B85-91FA-C76C564049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4797A8-9B5C-8BA8-20E7-B97AEDFB7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40929-374E-7FC5-A403-E53B4B205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E0227-678B-3252-D606-24D07DA81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66A20-39E5-4C30-4D8A-D5B8CF3B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02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52D4A-4A62-20B5-9FE1-49088AE7F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E8612-5EC3-04B3-6862-A7124A8A5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2FA594-54F6-7D1A-CA5F-CD8B2E958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2E4A5E-A6B7-4BCC-A717-8C808450FF4B}" type="datetimeFigureOut">
              <a:rPr lang="en-US" smtClean="0"/>
              <a:t>9/6/2026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D4BE2-6B24-74AC-7534-C13499DF9B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661563-4BC8-EFCF-EFA9-42D351CCEA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043E50-A144-4B30-9939-0DA7FC94627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73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5D599-1136-584C-2091-4EE031A49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3631" y="809898"/>
            <a:ext cx="9942716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Beyond the Office Visit How Remote Patient Monitoring Helped a Patient Manage Uncontrolled High Blood Pressure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4D8965-D652-543F-C3E3-04313405F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Temeria Wilcox, Family Nurse Practitioner</a:t>
            </a:r>
          </a:p>
          <a:p>
            <a:r>
              <a:rPr lang="en-US" b="1" dirty="0"/>
              <a:t>Chronic Disease Action Team</a:t>
            </a:r>
          </a:p>
          <a:p>
            <a:r>
              <a:rPr lang="en-US" b="1" dirty="0"/>
              <a:t>Healthy St. Mary’s Partnership</a:t>
            </a:r>
          </a:p>
          <a:p>
            <a:r>
              <a:rPr lang="en-US" b="1" dirty="0"/>
              <a:t>Founder, NP Family Practice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05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8ACB6A-AC52-FC24-A4D1-0D2D997A8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 fontScale="90000"/>
          </a:bodyPr>
          <a:lstStyle/>
          <a:p>
            <a:pPr algn="ctr"/>
            <a:r>
              <a:rPr lang="en-US" sz="5400" b="1" dirty="0"/>
              <a:t>Why High Blood Pressure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5AAAEE-71AA-68EC-B1A9-88BC24482D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902913"/>
            <a:ext cx="9849751" cy="3032168"/>
          </a:xfrm>
        </p:spPr>
        <p:txBody>
          <a:bodyPr anchor="ctr">
            <a:normAutofit/>
          </a:bodyPr>
          <a:lstStyle/>
          <a:p>
            <a:r>
              <a:rPr lang="en-US" dirty="0"/>
              <a:t>High blood pressure can be dangerous—even when you feel fine.</a:t>
            </a:r>
          </a:p>
          <a:p>
            <a:r>
              <a:rPr lang="en-US" dirty="0"/>
              <a:t>It often causes no warning symptoms. </a:t>
            </a:r>
          </a:p>
          <a:p>
            <a:r>
              <a:rPr lang="en-US" dirty="0"/>
              <a:t>Over time, it can damage the heart, brain, kidneys, and eyes. </a:t>
            </a:r>
          </a:p>
          <a:p>
            <a:r>
              <a:rPr lang="en-US" dirty="0"/>
              <a:t>Regular monitoring helps identify problems earlier.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3733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A581F1-AE11-C4C5-77E0-108E78714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6000" b="1" dirty="0"/>
              <a:t>Meet Mr. J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59FD1-4FC9-B032-09AB-EDFE9E192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400" dirty="0"/>
              <a:t>A composite patient case</a:t>
            </a:r>
          </a:p>
          <a:p>
            <a:r>
              <a:rPr lang="en-US" sz="2400" dirty="0"/>
              <a:t>58 years old </a:t>
            </a:r>
          </a:p>
          <a:p>
            <a:r>
              <a:rPr lang="en-US" sz="2400" dirty="0"/>
              <a:t>Works full time </a:t>
            </a:r>
          </a:p>
          <a:p>
            <a:r>
              <a:rPr lang="en-US" sz="2400" dirty="0"/>
              <a:t>Helps care for his family </a:t>
            </a:r>
          </a:p>
          <a:p>
            <a:r>
              <a:rPr lang="en-US" sz="2400" dirty="0"/>
              <a:t>Has a history of high blood pressure </a:t>
            </a:r>
          </a:p>
          <a:p>
            <a:r>
              <a:rPr lang="en-US" sz="2400" dirty="0"/>
              <a:t>Often feels too busy to focus on his own health </a:t>
            </a:r>
          </a:p>
          <a:p>
            <a:r>
              <a:rPr lang="en-US" sz="2400" dirty="0"/>
              <a:t>Usually feels fine despite high readings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41396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09E50C-CF98-5AE3-F8D8-9ADA27841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 b="1" dirty="0"/>
              <a:t>The Problem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CFBF6A-F6BF-5270-18DD-D04280F0F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>
              <a:buNone/>
            </a:pPr>
            <a:r>
              <a:rPr lang="en-US" sz="2200" b="1" dirty="0"/>
              <a:t>Mr. J’s blood pressure remained uncontrolled.</a:t>
            </a:r>
            <a:endParaRPr lang="en-US" sz="2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/>
              <a:t>His office readings were repeatedly high.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/>
              <a:t>He sometimes forgot his medication.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/>
              <a:t>His meals were often high in sodium.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/>
              <a:t>He did not check his blood pressure at home.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200" dirty="0"/>
              <a:t>The care team could not see what happened between visits.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92081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794843-EAF9-EFF1-4286-B355C6498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5" y="1463040"/>
            <a:ext cx="3796306" cy="2690949"/>
          </a:xfrm>
        </p:spPr>
        <p:txBody>
          <a:bodyPr anchor="t">
            <a:normAutofit/>
          </a:bodyPr>
          <a:lstStyle/>
          <a:p>
            <a:r>
              <a:rPr lang="en-US" sz="4800" b="1" dirty="0"/>
              <a:t>Understanding the Numbers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09667" y="4415246"/>
            <a:ext cx="11982332" cy="2087795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3706" y="587829"/>
            <a:ext cx="6505300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D99FC-1289-4136-7F2A-B433A5E577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6218" y="1463039"/>
            <a:ext cx="5542387" cy="430044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2200" b="1" dirty="0"/>
              <a:t>Blood pressure has two numbers.</a:t>
            </a:r>
          </a:p>
          <a:p>
            <a:r>
              <a:rPr lang="en-US" sz="2200" b="1" dirty="0"/>
              <a:t>Top number—Systolic: </a:t>
            </a:r>
            <a:r>
              <a:rPr lang="en-US" sz="2200" dirty="0"/>
              <a:t>Pressure when the heart squeezes </a:t>
            </a:r>
          </a:p>
          <a:p>
            <a:r>
              <a:rPr lang="en-US" sz="2200" b="1" dirty="0"/>
              <a:t>Bottom number—Diastolic: </a:t>
            </a:r>
            <a:r>
              <a:rPr lang="en-US" sz="2200" dirty="0"/>
              <a:t>Pressure when the heart relaxes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Example: 150/92 mm Hg</a:t>
            </a:r>
          </a:p>
          <a:p>
            <a:pPr marL="0" indent="0">
              <a:buNone/>
            </a:pPr>
            <a:endParaRPr lang="en-US" sz="2200" dirty="0"/>
          </a:p>
          <a:p>
            <a:pPr marL="0" indent="0" algn="ctr">
              <a:buNone/>
            </a:pPr>
            <a:r>
              <a:rPr lang="en-US" sz="2200" b="1" dirty="0"/>
              <a:t>Your healthcare provider will help determine the blood pressure goal that is appropriate for you.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62934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B16DDA-2388-AC79-525D-76A203C9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algn="ctr"/>
            <a:r>
              <a:rPr lang="en-US" sz="4600" b="1" dirty="0"/>
              <a:t>What Is Remote Patient Monitoring?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182DE8-05BC-FA28-DE4F-C0933999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203079"/>
            <a:ext cx="10143668" cy="383196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/>
              <a:t>Remote Patient Monitoring—RPM—allows patients to send health readings from home.</a:t>
            </a:r>
          </a:p>
          <a:p>
            <a:r>
              <a:rPr lang="en-US" sz="2200" dirty="0"/>
              <a:t>The patient checks their blood pressure. </a:t>
            </a:r>
          </a:p>
          <a:p>
            <a:r>
              <a:rPr lang="en-US" sz="2200" dirty="0"/>
              <a:t>The reading is securely sent to the care team. </a:t>
            </a:r>
          </a:p>
          <a:p>
            <a:r>
              <a:rPr lang="en-US" sz="2200" dirty="0"/>
              <a:t>The care team reviews the results. </a:t>
            </a:r>
          </a:p>
          <a:p>
            <a:r>
              <a:rPr lang="en-US" sz="2200" dirty="0"/>
              <a:t>The patient is contacted when follow-up is needed. </a:t>
            </a:r>
          </a:p>
          <a:p>
            <a:endParaRPr lang="en-US" sz="2200" dirty="0"/>
          </a:p>
          <a:p>
            <a:pPr marL="0" indent="0" algn="ctr">
              <a:buNone/>
            </a:pPr>
            <a:r>
              <a:rPr lang="en-US" sz="2200" b="1" dirty="0"/>
              <a:t>RPM supports care between appointments</a:t>
            </a:r>
            <a:r>
              <a:rPr lang="en-US" sz="2200" dirty="0"/>
              <a:t>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744074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4767BC-502D-2941-955E-26A7FA1C0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Mr. J Enrolls in RPM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B8354-45E0-4BCF-EBF0-C149B54621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b="1" dirty="0"/>
              <a:t>Mr. J received a connected blood pressure monitor.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He was taught:</a:t>
            </a:r>
          </a:p>
          <a:p>
            <a:pPr marL="0" indent="0">
              <a:buNone/>
            </a:pPr>
            <a:endParaRPr lang="en-US" sz="2400" b="1" dirty="0"/>
          </a:p>
          <a:p>
            <a:r>
              <a:rPr lang="en-US" sz="2400" dirty="0"/>
              <a:t>How to use the monitor correctly </a:t>
            </a:r>
          </a:p>
          <a:p>
            <a:r>
              <a:rPr lang="en-US" sz="2400" dirty="0"/>
              <a:t>When to check his blood pressure </a:t>
            </a:r>
          </a:p>
          <a:p>
            <a:r>
              <a:rPr lang="en-US" sz="2400" dirty="0"/>
              <a:t>How his readings would be reviewed </a:t>
            </a:r>
          </a:p>
          <a:p>
            <a:r>
              <a:rPr lang="en-US" sz="2400" dirty="0"/>
              <a:t>When the care team would contact him </a:t>
            </a:r>
          </a:p>
          <a:p>
            <a:r>
              <a:rPr lang="en-US" sz="2400" dirty="0"/>
              <a:t>When he should call the office or seek emergency help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28431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BECE90-1F45-474D-4EA5-486757EBB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pPr algn="ctr"/>
            <a:r>
              <a:rPr lang="en-US" sz="4800" b="1" dirty="0"/>
              <a:t>Taking an Accurate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Table and chairs">
            <a:extLst>
              <a:ext uri="{FF2B5EF4-FFF2-40B4-BE49-F238E27FC236}">
                <a16:creationId xmlns:a16="http://schemas.microsoft.com/office/drawing/2014/main" id="{11ED75A4-7633-3F95-ACB5-0B601880A9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3311" y="2524715"/>
            <a:ext cx="3714244" cy="37142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B1E0A-6BFF-8CD1-33B1-7293F1188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4340" y="2402732"/>
            <a:ext cx="5109022" cy="406833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000" b="1" dirty="0"/>
              <a:t>For the most reliable reading: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dirty="0"/>
              <a:t>Sit quietly for five minutes. </a:t>
            </a:r>
          </a:p>
          <a:p>
            <a:r>
              <a:rPr lang="en-US" sz="2000" dirty="0"/>
              <a:t>Keep your back supported. </a:t>
            </a:r>
          </a:p>
          <a:p>
            <a:r>
              <a:rPr lang="en-US" sz="2000" dirty="0"/>
              <a:t>Place both feet flat on the floor. </a:t>
            </a:r>
          </a:p>
          <a:p>
            <a:r>
              <a:rPr lang="en-US" sz="2000" dirty="0"/>
              <a:t>Keep your legs uncrossed. </a:t>
            </a:r>
          </a:p>
          <a:p>
            <a:r>
              <a:rPr lang="en-US" sz="2000" dirty="0"/>
              <a:t>Support your arm at heart level. </a:t>
            </a:r>
          </a:p>
          <a:p>
            <a:r>
              <a:rPr lang="en-US" sz="2000" dirty="0"/>
              <a:t>Place the cuff on your bare arm. </a:t>
            </a:r>
          </a:p>
          <a:p>
            <a:r>
              <a:rPr lang="en-US" sz="2000" dirty="0"/>
              <a:t>Avoid talking during the reading. </a:t>
            </a:r>
          </a:p>
          <a:p>
            <a:r>
              <a:rPr lang="en-US" sz="2000" dirty="0"/>
              <a:t>Follow your care team’s monitoring schedule.</a:t>
            </a:r>
          </a:p>
          <a:p>
            <a:endParaRPr lang="en-US" sz="17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790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316285-62F5-ECC4-21CA-E79ABEFAC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What the First Week Revealed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0526E-F8E7-BE23-3B29-7E5E7F63F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902913"/>
            <a:ext cx="9849751" cy="303216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Mr. J’s home readings remained high across several days.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dirty="0"/>
              <a:t>This showed that:</a:t>
            </a:r>
          </a:p>
          <a:p>
            <a:r>
              <a:rPr lang="en-US" sz="2000" dirty="0"/>
              <a:t>The problem was not limited to the medical office. </a:t>
            </a:r>
          </a:p>
          <a:p>
            <a:r>
              <a:rPr lang="en-US" sz="2000" dirty="0"/>
              <a:t>His blood pressure was consistently uncontrolled. </a:t>
            </a:r>
          </a:p>
          <a:p>
            <a:r>
              <a:rPr lang="en-US" sz="2000" dirty="0"/>
              <a:t>He needed follow-up before his next scheduled appointment. </a:t>
            </a:r>
          </a:p>
          <a:p>
            <a:r>
              <a:rPr lang="en-US" sz="2000" dirty="0"/>
              <a:t>The care team now had a pattern, not just one reading.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17336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DA718D0-4865-4629-8134-44F68D41D5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167ED7-6315-43AB-B1B6-C326D5FD8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F4D8839-FB03-487D-ACC8-8BFEDD4FE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EF75023-9A3B-42FC-B704-61A8F7BEF4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922919"/>
            <a:ext cx="11111729" cy="54612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4A3D6-3D7C-6EF3-F479-25FE6800E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963" y="1238080"/>
            <a:ext cx="9849751" cy="1349671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The Care Team Responded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C1130-DDAB-3D4F-B3DB-A737F1C12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9304" y="2587751"/>
            <a:ext cx="9849751" cy="3347330"/>
          </a:xfrm>
        </p:spPr>
        <p:txBody>
          <a:bodyPr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/>
              <a:t>The readings started an important conversation.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dirty="0"/>
              <a:t>The care team asked:</a:t>
            </a:r>
          </a:p>
          <a:p>
            <a:pPr marL="0" indent="0">
              <a:buNone/>
            </a:pPr>
            <a:endParaRPr lang="en-US" sz="1600" dirty="0"/>
          </a:p>
          <a:p>
            <a:r>
              <a:rPr lang="en-US" sz="1600" dirty="0"/>
              <a:t>Are you taking your medication every day? </a:t>
            </a:r>
          </a:p>
          <a:p>
            <a:r>
              <a:rPr lang="en-US" sz="1600" dirty="0"/>
              <a:t>Are you experiencing any side effects? </a:t>
            </a:r>
          </a:p>
          <a:p>
            <a:r>
              <a:rPr lang="en-US" sz="1600" dirty="0"/>
              <a:t>Are you having trouble getting your medication? </a:t>
            </a:r>
          </a:p>
          <a:p>
            <a:r>
              <a:rPr lang="en-US" sz="1600" dirty="0"/>
              <a:t>How are you checking your blood pressure? </a:t>
            </a:r>
          </a:p>
          <a:p>
            <a:r>
              <a:rPr lang="en-US" sz="1600" dirty="0"/>
              <a:t>What are your usual food choices? </a:t>
            </a:r>
          </a:p>
          <a:p>
            <a:r>
              <a:rPr lang="en-US" sz="1600" dirty="0"/>
              <a:t>Have stress, pain, or sleep problems changed?</a:t>
            </a: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968867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E1D31C-B0D6-E671-0DE6-01456402E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Building a Realistic Care Plan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753928-AE54-2DBF-C2BA-381C45D1A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200" b="1" dirty="0"/>
              <a:t>Mr. J and the care team developed a plan he could follow.</a:t>
            </a:r>
          </a:p>
          <a:p>
            <a:r>
              <a:rPr lang="en-US" sz="2200" dirty="0"/>
              <a:t>Connected medication time to his daily routine </a:t>
            </a:r>
          </a:p>
          <a:p>
            <a:r>
              <a:rPr lang="en-US" sz="2200" dirty="0"/>
              <a:t>Addressed refill and medication barriers </a:t>
            </a:r>
          </a:p>
          <a:p>
            <a:r>
              <a:rPr lang="en-US" sz="2200" dirty="0"/>
              <a:t>Learned how to identify high-sodium foods </a:t>
            </a:r>
          </a:p>
          <a:p>
            <a:r>
              <a:rPr lang="en-US" sz="2200" dirty="0"/>
              <a:t>Chose realistic lower-sodium alternatives </a:t>
            </a:r>
          </a:p>
          <a:p>
            <a:r>
              <a:rPr lang="en-US" sz="2200" dirty="0"/>
              <a:t>Added safe, appropriate physical activity </a:t>
            </a:r>
          </a:p>
          <a:p>
            <a:r>
              <a:rPr lang="en-US" sz="2200" dirty="0"/>
              <a:t>Continued checking his blood pressure </a:t>
            </a:r>
          </a:p>
          <a:p>
            <a:r>
              <a:rPr lang="en-US" sz="2200" dirty="0"/>
              <a:t>Received regular follow-up and encouragement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27781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149B2D-CD4E-75BD-542D-6FD0ECD2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/>
              <a:t>What Changed Over Time?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18A48D-8034-B2DC-3BE8-045BEA3D6F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800" b="1" dirty="0"/>
              <a:t>Mr. J’s blood pressure gradually improved.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He also became: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More consistent with his medication </a:t>
            </a:r>
          </a:p>
          <a:p>
            <a:r>
              <a:rPr lang="en-US" sz="1800" dirty="0"/>
              <a:t>More aware of sodium in his food </a:t>
            </a:r>
          </a:p>
          <a:p>
            <a:r>
              <a:rPr lang="en-US" sz="1800" dirty="0"/>
              <a:t>More confident using his monitor </a:t>
            </a:r>
          </a:p>
          <a:p>
            <a:r>
              <a:rPr lang="en-US" sz="1800" dirty="0"/>
              <a:t>More involved in his treatment decisions </a:t>
            </a:r>
          </a:p>
          <a:p>
            <a:r>
              <a:rPr lang="en-US" sz="1800" dirty="0"/>
              <a:t>More likely to report concerns early </a:t>
            </a:r>
          </a:p>
          <a:p>
            <a:endParaRPr lang="en-US" sz="1800" dirty="0"/>
          </a:p>
          <a:p>
            <a:pPr marL="0" indent="0" algn="ctr">
              <a:buNone/>
            </a:pPr>
            <a:r>
              <a:rPr lang="en-US" sz="1800" b="1" dirty="0"/>
              <a:t>Individual results will vary!</a:t>
            </a:r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80121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FE2B97-965F-22E3-7207-05D7343DD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 b="1" dirty="0"/>
              <a:t>What Made RPM Helpful?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A2E05-900C-88A0-3C43-4252E434DF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/>
              <a:t>RPM gave Mr. J:</a:t>
            </a:r>
          </a:p>
          <a:p>
            <a:r>
              <a:rPr lang="en-US" sz="1900" b="1" dirty="0"/>
              <a:t>Visibility:</a:t>
            </a:r>
            <a:r>
              <a:rPr lang="en-US" sz="1900" dirty="0"/>
              <a:t> He could see his blood pressure patterns. </a:t>
            </a:r>
          </a:p>
          <a:p>
            <a:r>
              <a:rPr lang="en-US" sz="1900" b="1" dirty="0"/>
              <a:t>Support:</a:t>
            </a:r>
            <a:r>
              <a:rPr lang="en-US" sz="1900" dirty="0"/>
              <a:t> He was not managing alone. </a:t>
            </a:r>
          </a:p>
          <a:p>
            <a:r>
              <a:rPr lang="en-US" sz="1900" b="1" dirty="0"/>
              <a:t>Accountability:</a:t>
            </a:r>
            <a:r>
              <a:rPr lang="en-US" sz="1900" dirty="0"/>
              <a:t> Daily readings kept his health visible. </a:t>
            </a:r>
          </a:p>
          <a:p>
            <a:r>
              <a:rPr lang="en-US" sz="1900" b="1" dirty="0"/>
              <a:t>Earlier follow-up: </a:t>
            </a:r>
            <a:r>
              <a:rPr lang="en-US" sz="1900" dirty="0"/>
              <a:t>The team could respond between visits. </a:t>
            </a:r>
          </a:p>
          <a:p>
            <a:r>
              <a:rPr lang="en-US" sz="1900" b="1" dirty="0"/>
              <a:t>Confidence:</a:t>
            </a:r>
            <a:r>
              <a:rPr lang="en-US" sz="1900" dirty="0"/>
              <a:t> Small improvements encouraged him to continue.</a:t>
            </a:r>
          </a:p>
          <a:p>
            <a:endParaRPr lang="en-US" sz="1900" dirty="0"/>
          </a:p>
          <a:p>
            <a:pPr marL="0" indent="0" algn="ctr">
              <a:buNone/>
            </a:pPr>
            <a:r>
              <a:rPr lang="en-US" sz="1900" b="1" dirty="0"/>
              <a:t>Technology connected the numbers. The patient-care-team relationship turned those numbers into action.</a:t>
            </a: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480835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E98989-99DC-3860-EB1C-E9F79B41D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r>
              <a:rPr lang="en-US" sz="3300" b="1" dirty="0"/>
              <a:t>RPM Is Not Emergency Monitoring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5CA8A-1EFD-3DB9-EECF-FDD4FA56B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77" y="1909721"/>
            <a:ext cx="6418966" cy="448135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/>
              <a:t>Do not wait for an RPM message during an emergency.</a:t>
            </a:r>
          </a:p>
          <a:p>
            <a:pPr marL="0" indent="0">
              <a:buNone/>
            </a:pPr>
            <a:endParaRPr lang="en-US" sz="1600" b="1" dirty="0"/>
          </a:p>
          <a:p>
            <a:pPr marL="0" indent="0">
              <a:buNone/>
            </a:pPr>
            <a:r>
              <a:rPr lang="en-US" sz="1600" dirty="0"/>
              <a:t>Call </a:t>
            </a:r>
            <a:r>
              <a:rPr lang="en-US" sz="1600" b="1" dirty="0"/>
              <a:t>911</a:t>
            </a:r>
            <a:r>
              <a:rPr lang="en-US" sz="1600" dirty="0"/>
              <a:t> for symptoms such as:</a:t>
            </a:r>
          </a:p>
          <a:p>
            <a:r>
              <a:rPr lang="en-US" sz="1600" dirty="0"/>
              <a:t>Chest pain </a:t>
            </a:r>
          </a:p>
          <a:p>
            <a:r>
              <a:rPr lang="en-US" sz="1600" dirty="0"/>
              <a:t>Severe shortness of breath </a:t>
            </a:r>
          </a:p>
          <a:p>
            <a:r>
              <a:rPr lang="en-US" sz="1600" dirty="0"/>
              <a:t>Fainting </a:t>
            </a:r>
          </a:p>
          <a:p>
            <a:r>
              <a:rPr lang="en-US" sz="1600" dirty="0"/>
              <a:t>Sudden weakness or numbness </a:t>
            </a:r>
          </a:p>
          <a:p>
            <a:r>
              <a:rPr lang="en-US" sz="1600" dirty="0"/>
              <a:t>Trouble speaking </a:t>
            </a:r>
          </a:p>
          <a:p>
            <a:r>
              <a:rPr lang="en-US" sz="1600" dirty="0"/>
              <a:t>Sudden vision changes </a:t>
            </a:r>
          </a:p>
          <a:p>
            <a:r>
              <a:rPr lang="en-US" sz="1600" dirty="0"/>
              <a:t>A sudden, severe headache</a:t>
            </a:r>
          </a:p>
          <a:p>
            <a:endParaRPr lang="en-US" sz="1600" dirty="0"/>
          </a:p>
          <a:p>
            <a:pPr marL="0" indent="0" algn="ctr">
              <a:buNone/>
            </a:pPr>
            <a:r>
              <a:rPr lang="en-US" sz="1600" b="1" dirty="0"/>
              <a:t>Follow the emergency instructions provided by your healthcare professional.</a:t>
            </a:r>
          </a:p>
          <a:p>
            <a:endParaRPr lang="en-US" sz="11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Ambulance">
            <a:extLst>
              <a:ext uri="{FF2B5EF4-FFF2-40B4-BE49-F238E27FC236}">
                <a16:creationId xmlns:a16="http://schemas.microsoft.com/office/drawing/2014/main" id="{2879DE9A-13FB-C8A4-D36C-E0EA383195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493" y="1347516"/>
            <a:ext cx="4223252" cy="422325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555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457578-BE23-884E-2DA6-7A320AEC0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b="1" dirty="0"/>
              <a:t>Is RPM Right for Everyone?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94056-DA81-A6B3-8DD2-A56CE43B2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316419"/>
            <a:ext cx="6643990" cy="3885425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1200" b="1" dirty="0"/>
              <a:t>RPM may be helpful for someone who:</a:t>
            </a:r>
          </a:p>
          <a:p>
            <a:pPr marL="0" indent="0">
              <a:buNone/>
            </a:pPr>
            <a:endParaRPr lang="en-US" sz="1200" b="1" dirty="0"/>
          </a:p>
          <a:p>
            <a:r>
              <a:rPr lang="en-US" sz="1200" dirty="0"/>
              <a:t>Needs regular home monitoring </a:t>
            </a:r>
          </a:p>
          <a:p>
            <a:r>
              <a:rPr lang="en-US" sz="1200" dirty="0"/>
              <a:t>Can use the monitoring device </a:t>
            </a:r>
          </a:p>
          <a:p>
            <a:r>
              <a:rPr lang="en-US" sz="1200" dirty="0"/>
              <a:t>Has assistance if technology is difficult </a:t>
            </a:r>
          </a:p>
          <a:p>
            <a:r>
              <a:rPr lang="en-US" sz="1200" dirty="0"/>
              <a:t>Agrees to submit readings </a:t>
            </a:r>
          </a:p>
          <a:p>
            <a:r>
              <a:rPr lang="en-US" sz="1200" dirty="0"/>
              <a:t>Participates in follow-up conversations </a:t>
            </a:r>
          </a:p>
          <a:p>
            <a:endParaRPr lang="en-US" sz="1200" dirty="0"/>
          </a:p>
          <a:p>
            <a:pPr marL="0" indent="0">
              <a:buNone/>
            </a:pPr>
            <a:r>
              <a:rPr lang="en-US" sz="1200" b="1" dirty="0"/>
              <a:t>Questions patients should ask:</a:t>
            </a:r>
          </a:p>
          <a:p>
            <a:r>
              <a:rPr lang="en-US" sz="1200" dirty="0"/>
              <a:t>Who reviews my readings? </a:t>
            </a:r>
          </a:p>
          <a:p>
            <a:r>
              <a:rPr lang="en-US" sz="1200" dirty="0"/>
              <a:t>How frequently are they reviewed? </a:t>
            </a:r>
          </a:p>
          <a:p>
            <a:r>
              <a:rPr lang="en-US" sz="1200" dirty="0"/>
              <a:t>When will someone contact me? </a:t>
            </a:r>
          </a:p>
          <a:p>
            <a:r>
              <a:rPr lang="en-US" sz="1200" dirty="0"/>
              <a:t>What should I do with an abnormal reading? </a:t>
            </a:r>
          </a:p>
          <a:p>
            <a:r>
              <a:rPr lang="en-US" sz="1200" dirty="0"/>
              <a:t>Will I have any out-of-pocket costs?</a:t>
            </a:r>
          </a:p>
          <a:p>
            <a:endParaRPr lang="en-US" sz="10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3D1DD22B-4C54-A231-3BE2-92D9BD22CA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30493" y="1347516"/>
            <a:ext cx="4223252" cy="422325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6112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8D31E1B-0407-4223-9642-0B642CBF5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67266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DE1D52-5774-A055-9C40-9BBF61643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5052369" cy="1035781"/>
          </a:xfrm>
        </p:spPr>
        <p:txBody>
          <a:bodyPr anchor="ctr">
            <a:normAutofit/>
          </a:bodyPr>
          <a:lstStyle/>
          <a:p>
            <a:pPr algn="ctr"/>
            <a:r>
              <a:rPr lang="en-US" sz="3300" b="1" dirty="0"/>
              <a:t>The Community Health Benefit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C31BC-CA3D-868E-B19E-696E3C80B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800" b="1" dirty="0"/>
              <a:t>RPM can help extend care beyond the office.</a:t>
            </a:r>
          </a:p>
          <a:p>
            <a:pPr marL="0" indent="0">
              <a:buNone/>
            </a:pPr>
            <a:r>
              <a:rPr lang="en-US" sz="1800" dirty="0"/>
              <a:t>Potential benefits include:</a:t>
            </a:r>
          </a:p>
          <a:p>
            <a:r>
              <a:rPr lang="en-US" sz="1800" dirty="0"/>
              <a:t>Earlier identification of concerning trends </a:t>
            </a:r>
          </a:p>
          <a:p>
            <a:r>
              <a:rPr lang="en-US" sz="1800" dirty="0"/>
              <a:t>Better patient education </a:t>
            </a:r>
          </a:p>
          <a:p>
            <a:r>
              <a:rPr lang="en-US" sz="1800" dirty="0"/>
              <a:t>Improved communication </a:t>
            </a:r>
          </a:p>
          <a:p>
            <a:r>
              <a:rPr lang="en-US" sz="1800" dirty="0"/>
              <a:t>More timely follow-up </a:t>
            </a:r>
          </a:p>
          <a:p>
            <a:r>
              <a:rPr lang="en-US" sz="1800" dirty="0"/>
              <a:t>Greater patient involvement </a:t>
            </a:r>
          </a:p>
          <a:p>
            <a:r>
              <a:rPr lang="en-US" sz="1800" dirty="0"/>
              <a:t>Additional support for chronic disease management</a:t>
            </a:r>
          </a:p>
          <a:p>
            <a:endParaRPr lang="en-US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0E96339-907C-46C3-99AC-31179B6F0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16299" y="608401"/>
            <a:ext cx="4637502" cy="559344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Doctor">
            <a:extLst>
              <a:ext uri="{FF2B5EF4-FFF2-40B4-BE49-F238E27FC236}">
                <a16:creationId xmlns:a16="http://schemas.microsoft.com/office/drawing/2014/main" id="{643D25AF-4417-7D8A-7D13-BEB8AA9619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0493" y="1347516"/>
            <a:ext cx="4223252" cy="4223252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6201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515D20E-1AB7-4E74-9236-2B72B63D6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9F35CC-E39E-C2E3-CCCD-7316A9D14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028" y="1336329"/>
            <a:ext cx="3892732" cy="4382588"/>
          </a:xfrm>
        </p:spPr>
        <p:txBody>
          <a:bodyPr anchor="ctr">
            <a:normAutofit/>
          </a:bodyPr>
          <a:lstStyle/>
          <a:p>
            <a:r>
              <a:rPr lang="en-US" sz="5400" b="1" dirty="0"/>
              <a:t>What You Can Do Today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163461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982976"/>
            <a:ext cx="6009366" cy="51206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F90B6-842A-6EBE-D8E8-4A7D6C21C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1" y="1336329"/>
            <a:ext cx="5260848" cy="438258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If you have high blood pressure:</a:t>
            </a:r>
          </a:p>
          <a:p>
            <a:r>
              <a:rPr lang="en-US" sz="2000" dirty="0"/>
              <a:t>Learn your personal blood pressure goal. </a:t>
            </a:r>
          </a:p>
          <a:p>
            <a:r>
              <a:rPr lang="en-US" sz="2000" dirty="0"/>
              <a:t>Ask whether you should monitor at home. </a:t>
            </a:r>
          </a:p>
          <a:p>
            <a:r>
              <a:rPr lang="en-US" sz="2000" dirty="0"/>
              <a:t>Use a properly fitting blood pressure cuff. </a:t>
            </a:r>
          </a:p>
          <a:p>
            <a:r>
              <a:rPr lang="en-US" sz="2000" dirty="0"/>
              <a:t>Record your readings. </a:t>
            </a:r>
          </a:p>
          <a:p>
            <a:r>
              <a:rPr lang="en-US" sz="2000" dirty="0"/>
              <a:t>Bring your readings and medication list to appointments. </a:t>
            </a:r>
          </a:p>
          <a:p>
            <a:r>
              <a:rPr lang="en-US" sz="2000" dirty="0"/>
              <a:t>Take medication as prescribed. </a:t>
            </a:r>
          </a:p>
          <a:p>
            <a:r>
              <a:rPr lang="en-US" sz="2000" dirty="0"/>
              <a:t>Ask what readings or symptoms require a call. </a:t>
            </a:r>
          </a:p>
          <a:p>
            <a:r>
              <a:rPr lang="en-US" sz="2000" dirty="0"/>
              <a:t>Ask whether RPM is appropriate for you.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9311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943D9B-A29A-FE64-F207-B62DC295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anchor="b">
            <a:normAutofit/>
          </a:bodyPr>
          <a:lstStyle/>
          <a:p>
            <a:r>
              <a:rPr lang="en-US" sz="4800" b="1" dirty="0"/>
              <a:t>Closing Message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Graphic 6" descr="Social Network">
            <a:extLst>
              <a:ext uri="{FF2B5EF4-FFF2-40B4-BE49-F238E27FC236}">
                <a16:creationId xmlns:a16="http://schemas.microsoft.com/office/drawing/2014/main" id="{065591D9-14FD-081B-1F1C-1060F521F9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53311" y="2524715"/>
            <a:ext cx="3714244" cy="37142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D0F4-B0F7-7312-43D8-C4B431B08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6429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Check. Connect. Act.</a:t>
            </a:r>
          </a:p>
          <a:p>
            <a:pPr marL="0" indent="0">
              <a:buNone/>
            </a:pPr>
            <a:endParaRPr lang="en-US" sz="2000" b="1" dirty="0"/>
          </a:p>
          <a:p>
            <a:r>
              <a:rPr lang="en-US" sz="2000" dirty="0"/>
              <a:t>Check your blood pressure correctly. </a:t>
            </a:r>
          </a:p>
          <a:p>
            <a:r>
              <a:rPr lang="en-US" sz="2000" dirty="0"/>
              <a:t>Connect with your healthcare team. </a:t>
            </a:r>
          </a:p>
          <a:p>
            <a:r>
              <a:rPr lang="en-US" sz="2000" dirty="0"/>
              <a:t>Act on the plan you develop together. 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Managing high blood pressure is not something patients have to do alone.</a:t>
            </a:r>
          </a:p>
          <a:p>
            <a:endParaRPr lang="en-US" sz="20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6393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4B24C7E-2D5E-4C4E-9CD5-D61F243C9D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9072643-A0EC-42FB-B66A-24C0E6FFD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2" y="1846371"/>
            <a:ext cx="12048829" cy="3165257"/>
            <a:chOff x="143163" y="5763486"/>
            <a:chExt cx="12048829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45065" y="5763486"/>
              <a:ext cx="11546927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FB1B595-4E0E-4913-822E-EB9B401637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434108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C48EA58-53D6-4E4A-9BDB-087D34617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0752" y="389517"/>
            <a:ext cx="6686629" cy="60586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B976CA-D286-49B5-B95F-598AFA53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964" y="968432"/>
            <a:ext cx="5597236" cy="492113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Questions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42020296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1346</Words>
  <Application>Microsoft Office PowerPoint</Application>
  <PresentationFormat>Widescreen</PresentationFormat>
  <Paragraphs>195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Aptos</vt:lpstr>
      <vt:lpstr>Aptos Display</vt:lpstr>
      <vt:lpstr>Arial</vt:lpstr>
      <vt:lpstr>Office Theme</vt:lpstr>
      <vt:lpstr>Beyond the Office Visit How Remote Patient Monitoring Helped a Patient Manage Uncontrolled High Blood Pressure</vt:lpstr>
      <vt:lpstr>Why High Blood Pressure Matters</vt:lpstr>
      <vt:lpstr>Meet Mr. J</vt:lpstr>
      <vt:lpstr>The Problem</vt:lpstr>
      <vt:lpstr>Understanding the Numbers</vt:lpstr>
      <vt:lpstr>What Is Remote Patient Monitoring?</vt:lpstr>
      <vt:lpstr>Mr. J Enrolls in RPM</vt:lpstr>
      <vt:lpstr>Taking an Accurate Reading</vt:lpstr>
      <vt:lpstr>What the First Week Revealed</vt:lpstr>
      <vt:lpstr>The Care Team Responded</vt:lpstr>
      <vt:lpstr>Building a Realistic Care Plan</vt:lpstr>
      <vt:lpstr>What Changed Over Time?</vt:lpstr>
      <vt:lpstr>What Made RPM Helpful?</vt:lpstr>
      <vt:lpstr>RPM Is Not Emergency Monitoring</vt:lpstr>
      <vt:lpstr>Is RPM Right for Everyone?</vt:lpstr>
      <vt:lpstr>The Community Health Benefit</vt:lpstr>
      <vt:lpstr>What You Can Do Today</vt:lpstr>
      <vt:lpstr>Closing Message</vt:lpstr>
      <vt:lpstr>Questions and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Temeria Wilcox</dc:creator>
  <cp:lastModifiedBy>Temeria Wilcox</cp:lastModifiedBy>
  <cp:revision>2</cp:revision>
  <dcterms:created xsi:type="dcterms:W3CDTF">2026-09-06T15:18:43Z</dcterms:created>
  <dcterms:modified xsi:type="dcterms:W3CDTF">2026-09-06T15:41:58Z</dcterms:modified>
</cp:coreProperties>
</file>